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0"/>
  </p:notesMasterIdLst>
  <p:sldIdLst>
    <p:sldId id="256" r:id="rId2"/>
    <p:sldId id="258" r:id="rId3"/>
    <p:sldId id="410" r:id="rId4"/>
    <p:sldId id="367" r:id="rId5"/>
    <p:sldId id="428" r:id="rId6"/>
    <p:sldId id="421" r:id="rId7"/>
    <p:sldId id="425" r:id="rId8"/>
    <p:sldId id="426" r:id="rId9"/>
    <p:sldId id="427" r:id="rId10"/>
    <p:sldId id="429" r:id="rId11"/>
    <p:sldId id="430" r:id="rId12"/>
    <p:sldId id="432" r:id="rId13"/>
    <p:sldId id="433" r:id="rId14"/>
    <p:sldId id="431" r:id="rId15"/>
    <p:sldId id="422" r:id="rId16"/>
    <p:sldId id="424" r:id="rId17"/>
    <p:sldId id="423" r:id="rId18"/>
    <p:sldId id="34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0" autoAdjust="0"/>
    <p:restoredTop sz="94660"/>
  </p:normalViewPr>
  <p:slideViewPr>
    <p:cSldViewPr snapToGrid="0">
      <p:cViewPr varScale="1">
        <p:scale>
          <a:sx n="56" d="100"/>
          <a:sy n="56" d="100"/>
        </p:scale>
        <p:origin x="62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9E667-22E0-40B0-8606-CA3042647300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C39C1-4B32-41A3-9E0E-99989ECF2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1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0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from: https://www.omtexclasses.com/2015/02/the-distribution-of-random-variable.html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C39C1-4B32-41A3-9E0E-99989ECF22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0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9413590-2460-4EE3-8486-F94F06E0AE86}" type="datetime1">
              <a:rPr lang="en-US" smtClean="0">
                <a:solidFill>
                  <a:prstClr val="black"/>
                </a:solidFill>
              </a:rPr>
              <a:t>9/25/2018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2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B5B7482-7080-485B-A337-68ADD0D102C4}" type="datetime1">
              <a:rPr lang="en-US" smtClean="0">
                <a:solidFill>
                  <a:prstClr val="black"/>
                </a:solidFill>
              </a:rPr>
              <a:t>9/25/2018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3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3484" y="274640"/>
            <a:ext cx="365548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67484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E65B69D-8E05-4B65-8468-CCA84652E864}" type="datetime1">
              <a:rPr lang="en-US" smtClean="0">
                <a:solidFill>
                  <a:prstClr val="black"/>
                </a:solidFill>
              </a:rPr>
              <a:t>9/25/2018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19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iptych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7814797" y="804672"/>
            <a:ext cx="3814147" cy="44485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>
              <a:spcBef>
                <a:spcPts val="1000"/>
              </a:spcBef>
              <a:spcAft>
                <a:spcPts val="500"/>
              </a:spcAft>
              <a:buFontTx/>
              <a:buNone/>
              <a:defRPr sz="1600" b="1" i="0">
                <a:solidFill>
                  <a:srgbClr val="9E005D"/>
                </a:solidFill>
              </a:defRPr>
            </a:lvl1pPr>
            <a:lvl2pPr marL="0" indent="0" algn="l">
              <a:spcBef>
                <a:spcPts val="0"/>
              </a:spcBef>
              <a:spcAft>
                <a:spcPts val="500"/>
              </a:spcAft>
              <a:buFontTx/>
              <a:buNone/>
              <a:defRPr sz="1600" b="1" i="0" spc="0"/>
            </a:lvl2pPr>
            <a:lvl3pPr marL="0" indent="0" algn="l">
              <a:spcBef>
                <a:spcPts val="0"/>
              </a:spcBef>
              <a:spcAft>
                <a:spcPts val="500"/>
              </a:spcAft>
              <a:buFontTx/>
              <a:buNone/>
              <a:defRPr sz="1600" b="0" i="0"/>
            </a:lvl3pPr>
            <a:lvl4pPr marL="182880" indent="-182880" algn="l">
              <a:spcBef>
                <a:spcPts val="0"/>
              </a:spcBef>
              <a:spcAft>
                <a:spcPts val="500"/>
              </a:spcAft>
              <a:buFont typeface="Wingdings" charset="2"/>
              <a:buChar char="§"/>
              <a:defRPr sz="1600" b="0" i="0"/>
            </a:lvl4pPr>
            <a:lvl5pPr marL="365760" indent="-182880" algn="l">
              <a:spcBef>
                <a:spcPts val="0"/>
              </a:spcBef>
              <a:spcAft>
                <a:spcPts val="500"/>
              </a:spcAft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2333217" cy="5943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807666" y="5486401"/>
            <a:ext cx="8212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fld id="{9A6ED38A-19D5-FA43-B057-345647293848}" type="slidenum">
              <a:rPr lang="en-US" sz="1000">
                <a:solidFill>
                  <a:prstClr val="white">
                    <a:lumMod val="50000"/>
                  </a:prstClr>
                </a:solidFill>
              </a:rPr>
              <a:pPr algn="r" defTabSz="457200"/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6154196"/>
            <a:ext cx="7924800" cy="457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1600" b="1" i="0" baseline="0">
                <a:solidFill>
                  <a:srgbClr val="4D4E5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494605" y="0"/>
            <a:ext cx="2333217" cy="5943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997961" y="0"/>
            <a:ext cx="2333217" cy="5943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2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F9C8189-F73B-40A5-9B03-57435C375BF8}" type="datetime1">
              <a:rPr lang="en-US" smtClean="0">
                <a:solidFill>
                  <a:prstClr val="black"/>
                </a:solidFill>
              </a:rPr>
              <a:t>9/25/2018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0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33D6093-C40E-4F98-ABA0-CA75AB176AA1}" type="datetime1">
              <a:rPr lang="en-US" smtClean="0">
                <a:solidFill>
                  <a:prstClr val="black"/>
                </a:solidFill>
              </a:rPr>
              <a:t>9/25/2018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9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1600202"/>
            <a:ext cx="7211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7484" y="1600202"/>
            <a:ext cx="7211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DCFBEFB-65F2-4F20-A3A7-A30B8EC447B7}" type="datetime1">
              <a:rPr lang="en-US" smtClean="0">
                <a:solidFill>
                  <a:prstClr val="black"/>
                </a:solidFill>
              </a:rPr>
              <a:t>9/25/2018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0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E21DE34D-1494-4B49-B017-5FDAB979D29F}" type="datetime1">
              <a:rPr lang="en-US" smtClean="0">
                <a:solidFill>
                  <a:prstClr val="black"/>
                </a:solidFill>
              </a:rPr>
              <a:t>9/25/2018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6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3E6E71B-FB1E-4C85-8203-D968FBBD7C8D}" type="datetime1">
              <a:rPr lang="en-US" smtClean="0">
                <a:solidFill>
                  <a:prstClr val="black"/>
                </a:solidFill>
              </a:rPr>
              <a:t>9/25/2018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8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929C8F9-CA64-4336-9D5A-F2D1BF2B8CBC}" type="datetime1">
              <a:rPr lang="en-US" smtClean="0">
                <a:solidFill>
                  <a:prstClr val="black"/>
                </a:solidFill>
              </a:rPr>
              <a:t>9/25/2018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7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9E7A1EE4-2F61-4E88-83EE-07ACCDDFF821}" type="datetime1">
              <a:rPr lang="en-US" smtClean="0">
                <a:solidFill>
                  <a:prstClr val="black"/>
                </a:solidFill>
              </a:rPr>
              <a:t>9/25/2018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6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3ACF223-836C-47C5-812F-6ED6472409A8}" type="datetime1">
              <a:rPr lang="en-US" smtClean="0">
                <a:solidFill>
                  <a:prstClr val="black"/>
                </a:solidFill>
              </a:rPr>
              <a:t>9/25/2018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33C5EDF7-24A6-9A4C-8ECA-CC66D335960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8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319" y="1524000"/>
            <a:ext cx="1131289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111BAA5-7D7F-4A4C-8D39-73C4E075DE6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028603" y="6506450"/>
            <a:ext cx="1146166" cy="3200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36B56-5351-4E62-9D87-394918D218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31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EE3E1-7F9D-4F20-8530-B403C85CF4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31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69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1" y="1673228"/>
            <a:ext cx="10363200" cy="118961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CS5112: Algorithms and Data Structures for Applications</a:t>
            </a:r>
          </a:p>
        </p:txBody>
      </p:sp>
      <p:sp>
        <p:nvSpPr>
          <p:cNvPr id="1556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376651"/>
            <a:ext cx="8534401" cy="17526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Ramin Zabih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Some figures from Wikipedia/Google image search</a:t>
            </a:r>
          </a:p>
        </p:txBody>
      </p:sp>
      <p:pic>
        <p:nvPicPr>
          <p:cNvPr id="4" name="Picture 3" descr="CULogo187 (5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4955"/>
            <a:ext cx="2096927" cy="65304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14399" y="3239924"/>
            <a:ext cx="10363200" cy="1189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Lecture 10: From hashing to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4035646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hashing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We can randomly generate a hash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is NOT the same as the hash function being random</a:t>
                </a:r>
              </a:p>
              <a:p>
                <a:pPr lvl="1"/>
                <a:r>
                  <a:rPr lang="en-US" dirty="0"/>
                  <a:t>Hash function is deterministic!</a:t>
                </a:r>
              </a:p>
              <a:p>
                <a:pPr lvl="1"/>
                <a:r>
                  <a:rPr lang="en-US" dirty="0"/>
                  <a:t>Can re-do this if it turns out to have lots of collisions</a:t>
                </a:r>
              </a:p>
              <a:p>
                <a:r>
                  <a:rPr lang="en-US" dirty="0"/>
                  <a:t>Assume input keys of fixed size (e.g., 32 bit numbers)</a:t>
                </a:r>
              </a:p>
              <a:p>
                <a:r>
                  <a:rPr lang="en-US" dirty="0"/>
                  <a:t>Ideally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will spread out the keys uniformly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/>
              </a:p>
              <a:p>
                <a:pPr lvl="1"/>
                <a:r>
                  <a:rPr lang="en-US" dirty="0"/>
                  <a:t>Think of this as fixing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then picking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randomly</a:t>
                </a:r>
                <a:endParaRPr lang="en-US" b="0" dirty="0"/>
              </a:p>
              <a:p>
                <a:r>
                  <a:rPr lang="en-US" dirty="0"/>
                  <a:t>If we had such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, the expected number of collisions when we hash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numbers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44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542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hashing by matrix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would be of merely theoretical interest if we could not generate such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There’s a simple technique, not efficient enough to be practical</a:t>
                </a:r>
              </a:p>
              <a:p>
                <a:pPr lvl="1"/>
                <a:r>
                  <a:rPr lang="en-US" dirty="0"/>
                  <a:t>More practical versions follow the same idea</a:t>
                </a:r>
              </a:p>
              <a:p>
                <a:r>
                  <a:rPr lang="en-US" dirty="0"/>
                  <a:t>Now assume the inputs/outputs are 4 bit numbers/3 bit numbers respectively, i.e. inputs: 0-15, outputs: 0-7</a:t>
                </a:r>
              </a:p>
              <a:p>
                <a:r>
                  <a:rPr lang="en-US" dirty="0"/>
                  <a:t>We will randomly generate a 3x4 array of bits, and hash by ‘multiplying’ the input by this array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 r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031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hashing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multiply using AND, and we add using parity</a:t>
                </a:r>
              </a:p>
              <a:p>
                <a:pPr lvl="1"/>
                <a:r>
                  <a:rPr lang="en-US" dirty="0"/>
                  <a:t>Technically this is mod 2 arithmetic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6941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Balls into bins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There is an important underlying idea here</a:t>
                </a:r>
              </a:p>
              <a:p>
                <a:pPr lvl="1"/>
                <a:r>
                  <a:rPr lang="en-US" dirty="0"/>
                  <a:t>Shows up surprisingly often</a:t>
                </a:r>
              </a:p>
              <a:p>
                <a:r>
                  <a:rPr lang="en-US" dirty="0"/>
                  <a:t>Suppose we throw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balls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bins</a:t>
                </a:r>
              </a:p>
              <a:p>
                <a:pPr lvl="1"/>
                <a:r>
                  <a:rPr lang="en-US" dirty="0"/>
                  <a:t>Where for each ball we pick a bin at random</a:t>
                </a:r>
              </a:p>
              <a:p>
                <a:pPr lvl="1"/>
                <a:r>
                  <a:rPr lang="en-US" dirty="0"/>
                  <a:t>How big do we need to make n so that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there are no collisions?</a:t>
                </a:r>
              </a:p>
              <a:p>
                <a:pPr lvl="1"/>
                <a:r>
                  <a:rPr lang="en-US" dirty="0"/>
                  <a:t>This is the opposite of the birthday paradox </a:t>
                </a:r>
              </a:p>
              <a:p>
                <a:r>
                  <a:rPr lang="en-US" dirty="0"/>
                  <a:t>Answer: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So to avoid collisions with probability ½ we need our hash table to be about the square of the number of elements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875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hashing from universal hashing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use this to create a perfect hash function</a:t>
                </a:r>
              </a:p>
              <a:p>
                <a:r>
                  <a:rPr lang="en-US" dirty="0"/>
                  <a:t>Generate a random hash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Technically, from a universal family (like binary matrices)</a:t>
                </a:r>
              </a:p>
              <a:p>
                <a:r>
                  <a:rPr lang="en-US" dirty="0"/>
                  <a:t>Use a “big enough” hash table, from before	</a:t>
                </a:r>
              </a:p>
              <a:p>
                <a:pPr lvl="1"/>
                <a:r>
                  <a:rPr lang="en-US" dirty="0"/>
                  <a:t>I.e., size is square of the number of elements</a:t>
                </a:r>
              </a:p>
              <a:p>
                <a:r>
                  <a:rPr lang="en-US" dirty="0"/>
                  <a:t>Then the chance of a collision is &lt; ½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065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679FE-EE57-4387-9831-8B0512E3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0CAF1-D837-418A-9C99-F855B5DE0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Fundamental problem in machine learning/AI: find something in the data similar to a query</a:t>
            </a:r>
          </a:p>
          <a:p>
            <a:pPr lvl="1"/>
            <a:r>
              <a:rPr lang="en-US" dirty="0"/>
              <a:t>Selected examples: predicting purchases (Amazon/Netflix), avoiding fraudulent credit card transactions, finding undervalued stocks, etc.</a:t>
            </a:r>
          </a:p>
          <a:p>
            <a:r>
              <a:rPr lang="en-US" dirty="0"/>
              <a:t>Easiest way to do classification (map items to labels)</a:t>
            </a:r>
          </a:p>
          <a:p>
            <a:r>
              <a:rPr lang="en-US" dirty="0"/>
              <a:t>Important application: density estimation</a:t>
            </a:r>
          </a:p>
          <a:p>
            <a:r>
              <a:rPr lang="en-US" dirty="0"/>
              <a:t>Exact versus approximate algorithms</a:t>
            </a:r>
          </a:p>
          <a:p>
            <a:r>
              <a:rPr lang="en-US" dirty="0"/>
              <a:t>Techniques are often classical CS, including hashing</a:t>
            </a:r>
          </a:p>
        </p:txBody>
      </p:sp>
    </p:spTree>
    <p:extLst>
      <p:ext uri="{BB962C8B-B14F-4D97-AF65-F5344CB8AC3E}">
        <p14:creationId xmlns:p14="http://schemas.microsoft.com/office/powerpoint/2010/main" val="3412375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7EEBA-2D85-446C-99E5-3A27F641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33937E-D62B-461A-9661-2BDBC34E53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Input: data items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query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distance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Typically in a vector space under Euclidean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norm</a:t>
                </a:r>
              </a:p>
              <a:p>
                <a:r>
                  <a:rPr lang="en-US" dirty="0"/>
                  <a:t>Nearest neighbor (NN) search: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𝑑𝑖𝑠𝑡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K-nearest neighbor (KNN): find the closest K data items </a:t>
                </a:r>
              </a:p>
              <a:p>
                <a:r>
                  <a:rPr lang="en-US" dirty="0"/>
                  <a:t>R-near neighbor search: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Approximate NN: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the NN, find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33937E-D62B-461A-9661-2BDBC34E53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22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CCFC5-4A97-4ACA-AA5A-E762FFB48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NN via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43360-5976-4B09-878F-57950A3C7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Normally collisions make a hash function bad</a:t>
            </a:r>
          </a:p>
          <a:p>
            <a:pPr lvl="1"/>
            <a:r>
              <a:rPr lang="en-US" dirty="0"/>
              <a:t>In this application, certain collisions are good!</a:t>
            </a:r>
          </a:p>
          <a:p>
            <a:r>
              <a:rPr lang="en-US" dirty="0"/>
              <a:t>Main idea: hash the data points so that nearby items end up in the same bucket</a:t>
            </a:r>
          </a:p>
          <a:p>
            <a:pPr lvl="1"/>
            <a:r>
              <a:rPr lang="en-US" dirty="0"/>
              <a:t>At query time, hash the query and </a:t>
            </a:r>
            <a:r>
              <a:rPr lang="en-US" dirty="0" err="1"/>
              <a:t>rerank</a:t>
            </a:r>
            <a:r>
              <a:rPr lang="en-US" dirty="0"/>
              <a:t> the bucket elements</a:t>
            </a:r>
          </a:p>
          <a:p>
            <a:r>
              <a:rPr lang="en-US" dirty="0"/>
              <a:t>Most famous technique is Locality Sensitive Hashing (LSH)</a:t>
            </a:r>
          </a:p>
        </p:txBody>
      </p:sp>
    </p:spTree>
    <p:extLst>
      <p:ext uri="{BB962C8B-B14F-4D97-AF65-F5344CB8AC3E}">
        <p14:creationId xmlns:p14="http://schemas.microsoft.com/office/powerpoint/2010/main" val="2128189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Density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Lots of practical questions boil down to density estimation</a:t>
                </a:r>
              </a:p>
              <a:p>
                <a:pPr lvl="1"/>
                <a:r>
                  <a:rPr lang="en-US" dirty="0"/>
                  <a:t>Even if you don’t explicitly say you’re doing it!</a:t>
                </a:r>
              </a:p>
              <a:p>
                <a:pPr lvl="2"/>
                <a:r>
                  <a:rPr lang="en-US" dirty="0"/>
                  <a:t>“What do typical currency fluctuations look like?”</a:t>
                </a:r>
              </a:p>
              <a:p>
                <a:r>
                  <a:rPr lang="en-US" dirty="0"/>
                  <a:t>Your classes generally have some density in feature space</a:t>
                </a:r>
              </a:p>
              <a:p>
                <a:pPr lvl="1"/>
                <a:r>
                  <a:rPr lang="en-US" dirty="0"/>
                  <a:t>Hopefully they are compact and well-separated</a:t>
                </a:r>
              </a:p>
              <a:p>
                <a:r>
                  <a:rPr lang="en-US" dirty="0"/>
                  <a:t>Given a new data point, which class does it belong to?</a:t>
                </a:r>
              </a:p>
              <a:p>
                <a:pPr lvl="1"/>
                <a:r>
                  <a:rPr lang="en-US" dirty="0"/>
                  <a:t>One hypothesis per class, maximize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𝑑𝑎𝑡𝑎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𝑐𝑙𝑎𝑠𝑠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This requires the density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08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comments and minor corrections on Slack</a:t>
            </a:r>
          </a:p>
          <a:p>
            <a:r>
              <a:rPr lang="en-US" dirty="0"/>
              <a:t>HW3 coming soon</a:t>
            </a:r>
          </a:p>
          <a:p>
            <a:r>
              <a:rPr lang="en-US" dirty="0"/>
              <a:t>Non-anonymous survey coming re: speed of course, etc.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4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Prof Zabih: after lecture or by appointment</a:t>
            </a:r>
          </a:p>
          <a:p>
            <a:r>
              <a:rPr lang="en-US" dirty="0"/>
              <a:t>Tuesdays 11:30-12:30 in Bloomberg 277 with @Julia</a:t>
            </a:r>
          </a:p>
          <a:p>
            <a:r>
              <a:rPr lang="en-US" dirty="0"/>
              <a:t>Wednesdays 2:30-3:30 in Bloomberg 277 with @</a:t>
            </a:r>
            <a:r>
              <a:rPr lang="en-US" dirty="0" err="1"/>
              <a:t>irisz</a:t>
            </a:r>
            <a:endParaRPr lang="en-US" dirty="0"/>
          </a:p>
          <a:p>
            <a:r>
              <a:rPr lang="en-US" dirty="0"/>
              <a:t>Wednesdays 3:30-4:30 in Bloomberg 277 with @Ishan</a:t>
            </a:r>
          </a:p>
          <a:p>
            <a:r>
              <a:rPr lang="en-US" dirty="0"/>
              <a:t>Thursdays 10-12 in Bloomberg 267 with @</a:t>
            </a:r>
            <a:r>
              <a:rPr lang="en-US" dirty="0" err="1"/>
              <a:t>Fei</a:t>
            </a:r>
            <a:r>
              <a:rPr lang="en-US" dirty="0"/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3676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Universal hashing</a:t>
            </a:r>
          </a:p>
          <a:p>
            <a:pPr lvl="1"/>
            <a:r>
              <a:rPr lang="en-US" dirty="0"/>
              <a:t>Recap: randomized quicksort</a:t>
            </a:r>
          </a:p>
          <a:p>
            <a:r>
              <a:rPr lang="en-US" dirty="0"/>
              <a:t>From universal to perfect</a:t>
            </a:r>
          </a:p>
          <a:p>
            <a:r>
              <a:rPr lang="en-US" dirty="0"/>
              <a:t>Learning to hash</a:t>
            </a:r>
          </a:p>
          <a:p>
            <a:r>
              <a:rPr lang="en-US" dirty="0"/>
              <a:t>Nearest neighbor 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44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impossibility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Generally, proofs that there is no algorithm that can do X are quite complicated</a:t>
            </a:r>
          </a:p>
          <a:p>
            <a:r>
              <a:rPr lang="en-US" dirty="0"/>
              <a:t>There is a simple one that follows naturally from Richard’s lecture last Thursday on compression</a:t>
            </a:r>
          </a:p>
          <a:p>
            <a:r>
              <a:rPr lang="en-US" dirty="0"/>
              <a:t>Do (lossless) compression algorithm always work?</a:t>
            </a:r>
          </a:p>
          <a:p>
            <a:pPr lvl="1"/>
            <a:r>
              <a:rPr lang="en-US" dirty="0"/>
              <a:t>I.e., reduce the size of a file?</a:t>
            </a:r>
          </a:p>
        </p:txBody>
      </p:sp>
    </p:spTree>
    <p:extLst>
      <p:ext uri="{BB962C8B-B14F-4D97-AF65-F5344CB8AC3E}">
        <p14:creationId xmlns:p14="http://schemas.microsoft.com/office/powerpoint/2010/main" val="1070256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&amp; minimal hashing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Choice of hash functions is data-dependent!</a:t>
            </a:r>
          </a:p>
          <a:p>
            <a:r>
              <a:rPr lang="en-US" dirty="0"/>
              <a:t>Let’s try to hash 4 English words into the buckets 0,1,2,3</a:t>
            </a:r>
          </a:p>
          <a:p>
            <a:pPr lvl="1"/>
            <a:r>
              <a:rPr lang="en-US" dirty="0"/>
              <a:t>E.g., to efficiently compress a sentence</a:t>
            </a:r>
          </a:p>
          <a:p>
            <a:r>
              <a:rPr lang="en-US" dirty="0"/>
              <a:t>Words: {“banana”, “glib”, “epic”, “food”}</a:t>
            </a:r>
          </a:p>
          <a:p>
            <a:pPr lvl="1"/>
            <a:r>
              <a:rPr lang="en-US" dirty="0"/>
              <a:t>Can efficiently say sentence like “epic glib banana food” = 3,2,1,0</a:t>
            </a:r>
          </a:p>
          <a:p>
            <a:r>
              <a:rPr lang="en-US" dirty="0"/>
              <a:t>Can you construct </a:t>
            </a:r>
            <a:r>
              <a:rPr lang="en-US"/>
              <a:t>a minimal perfect </a:t>
            </a:r>
            <a:r>
              <a:rPr lang="en-US" dirty="0"/>
              <a:t>hash function that maps each of these to a different bucket?</a:t>
            </a:r>
          </a:p>
          <a:p>
            <a:pPr lvl="1"/>
            <a:r>
              <a:rPr lang="en-US" dirty="0"/>
              <a:t>Needs to be efficient, not (e.g.) a list of cases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70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BA7A5-10B1-4EC3-A833-E84F222D1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Quicksort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B70C39-C17D-48B2-BE48-7FFC60EC16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Basic idea: pick a pivot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the array, use it to divide the array into the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then recurse</a:t>
                </a:r>
              </a:p>
              <a:p>
                <a:r>
                  <a:rPr lang="en-US" dirty="0"/>
                  <a:t>Worst case: pivot is min or max element</a:t>
                </a:r>
              </a:p>
              <a:p>
                <a:pPr lvl="1"/>
                <a:r>
                  <a:rPr lang="en-US" dirty="0"/>
                  <a:t>Complexity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This often happens in practice (why?)</a:t>
                </a:r>
              </a:p>
              <a:p>
                <a:r>
                  <a:rPr lang="en-US" dirty="0"/>
                  <a:t>What is the average case?</a:t>
                </a:r>
              </a:p>
              <a:p>
                <a:pPr lvl="1"/>
                <a:r>
                  <a:rPr lang="en-US" dirty="0"/>
                  <a:t>In general, arguments about average case are much harder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B70C39-C17D-48B2-BE48-7FFC60EC1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332" y="2775585"/>
            <a:ext cx="2667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9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Randomized quicksort: pick a random pivot</a:t>
            </a:r>
          </a:p>
          <a:p>
            <a:pPr lvl="1"/>
            <a:r>
              <a:rPr lang="en-US" dirty="0"/>
              <a:t>Equivalent to randomizing the input then running (usual) quicksort</a:t>
            </a:r>
          </a:p>
          <a:p>
            <a:r>
              <a:rPr lang="en-US" dirty="0"/>
              <a:t>Recall: a (discrete) random variable has different possible values with different probabilities</a:t>
            </a:r>
          </a:p>
          <a:p>
            <a:pPr lvl="1"/>
            <a:r>
              <a:rPr lang="en-US" dirty="0"/>
              <a:t>Think of a coin, a die, or a roulette wheel</a:t>
            </a:r>
          </a:p>
          <a:p>
            <a:pPr lvl="1"/>
            <a:r>
              <a:rPr lang="en-US" dirty="0"/>
              <a:t>Visualize as a histogram</a:t>
            </a:r>
          </a:p>
          <a:p>
            <a:r>
              <a:rPr lang="en-US" dirty="0"/>
              <a:t>The expectation of a random variable is the weighted sum, where each value is weighted by its probability</a:t>
            </a:r>
          </a:p>
          <a:p>
            <a:pPr lvl="1"/>
            <a:r>
              <a:rPr lang="en-US" dirty="0"/>
              <a:t>Example: expectation of a 6 sided die is 3.5</a:t>
            </a:r>
          </a:p>
        </p:txBody>
      </p:sp>
      <p:pic>
        <p:nvPicPr>
          <p:cNvPr id="1026" name="Picture 2" descr="https://1.bp.blogspot.com/-Q97CF_jBLJ0/VNVuZbifrJI/AAAAAAAA_3I/TsPS32gnBCQ/s1600/histo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71" y="3083040"/>
            <a:ext cx="2956330" cy="156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68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case quicksort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number of comparisons performed by randomized quicksort on an input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a random variable</a:t>
                </a:r>
              </a:p>
              <a:p>
                <a:pPr lvl="1"/>
                <a:r>
                  <a:rPr lang="en-US" dirty="0"/>
                  <a:t>Small chance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comparisons (great luck with pivot!)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comparisons (terrible luck!)</a:t>
                </a:r>
              </a:p>
              <a:p>
                <a:pPr lvl="1"/>
                <a:r>
                  <a:rPr lang="en-US" dirty="0"/>
                  <a:t>With some effort you can show that the expectation of this random variable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50648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38984</TotalTime>
  <Words>1115</Words>
  <Application>Microsoft Office PowerPoint</Application>
  <PresentationFormat>Widescreen</PresentationFormat>
  <Paragraphs>122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Wingdings</vt:lpstr>
      <vt:lpstr>Presentation2</vt:lpstr>
      <vt:lpstr>CS5112: Algorithms and Data Structures for Applications</vt:lpstr>
      <vt:lpstr>Administrivia</vt:lpstr>
      <vt:lpstr>Office hours</vt:lpstr>
      <vt:lpstr>Today</vt:lpstr>
      <vt:lpstr>Quick impossibility proof</vt:lpstr>
      <vt:lpstr>Perfect &amp; minimal hashing</vt:lpstr>
      <vt:lpstr>Recall: Quicksort</vt:lpstr>
      <vt:lpstr>Expectation of random variables</vt:lpstr>
      <vt:lpstr>Average case quicksort</vt:lpstr>
      <vt:lpstr>Universal hashing</vt:lpstr>
      <vt:lpstr>Universal hashing by matrix multiplication</vt:lpstr>
      <vt:lpstr>Universal hashing example</vt:lpstr>
      <vt:lpstr>Balls into bins</vt:lpstr>
      <vt:lpstr>Perfect hashing from universal hashing</vt:lpstr>
      <vt:lpstr>Nearest neighbor search</vt:lpstr>
      <vt:lpstr>Problem definitions</vt:lpstr>
      <vt:lpstr>Approximate NN via hashing</vt:lpstr>
      <vt:lpstr>NN Density estimation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Smoothing and analyzing 1D signals</dc:title>
  <dc:creator>Ramin Zabih</dc:creator>
  <cp:lastModifiedBy>Ramin Zabih</cp:lastModifiedBy>
  <cp:revision>749</cp:revision>
  <dcterms:created xsi:type="dcterms:W3CDTF">2013-08-17T21:02:01Z</dcterms:created>
  <dcterms:modified xsi:type="dcterms:W3CDTF">2018-09-25T18:52:08Z</dcterms:modified>
</cp:coreProperties>
</file>