
<file path=[Content_Types].xml><?xml version="1.0" encoding="utf-8"?>
<Types xmlns="http://schemas.openxmlformats.org/package/2006/content-types">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29.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28.xml"/>
  <Override ContentType="application/vnd.openxmlformats-officedocument.presentationml.notesSlide+xml" PartName="/ppt/notesSlides/notesSlide15.xml"/>
  <Override ContentType="application/vnd.openxmlformats-officedocument.presentationml.notesSlide+xml" PartName="/ppt/notesSlides/notesSlide11.xml"/>
  <Override ContentType="application/vnd.openxmlformats-officedocument.presentationml.notesSlide+xml" PartName="/ppt/notesSlides/notesSlide24.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4.xml"/>
  <Override ContentType="application/vnd.openxmlformats-officedocument.presentationml.notesSlide+xml" PartName="/ppt/notesSlides/notesSlide25.xml"/>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22.xml"/>
  <Override ContentType="application/vnd.openxmlformats-officedocument.presentationml.notesSlide+xml" PartName="/ppt/notesSlides/notesSlide7.xml"/>
  <Override ContentType="application/vnd.openxmlformats-officedocument.presentationml.notesSlide+xml" PartName="/ppt/notesSlides/notesSlide26.xml"/>
  <Override ContentType="application/vnd.openxmlformats-officedocument.presentationml.notesSlide+xml" PartName="/ppt/notesSlides/notesSlide5.xml"/>
  <Override ContentType="application/vnd.openxmlformats-officedocument.presentationml.notesSlide+xml" PartName="/ppt/notesSlides/notesSlide19.xml"/>
  <Override ContentType="application/vnd.openxmlformats-officedocument.presentationml.notesSlide+xml" PartName="/ppt/notesSlides/notesSlide27.xml"/>
  <Override ContentType="application/vnd.openxmlformats-officedocument.presentationml.notesSlide+xml" PartName="/ppt/notesSlides/notesSlide14.xml"/>
  <Override ContentType="application/vnd.openxmlformats-officedocument.presentationml.notesSlide+xml" PartName="/ppt/notesSlides/notesSlide23.xml"/>
  <Override ContentType="application/vnd.openxmlformats-officedocument.presentationml.notesSlide+xml" PartName="/ppt/notesSlides/notesSlide2.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22.xml"/>
  <Override ContentType="application/vnd.openxmlformats-officedocument.presentationml.slide+xml" PartName="/ppt/slides/slide26.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5.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29.xml"/>
  <Override ContentType="application/vnd.openxmlformats-officedocument.presentationml.slide+xml" PartName="/ppt/slides/slide2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28.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23.xml"/>
  <Override ContentType="application/vnd.openxmlformats-officedocument.presentationml.slide+xml" PartName="/ppt/slides/slide2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 id="275" r:id="rId25"/>
    <p:sldId id="276" r:id="rId26"/>
    <p:sldId id="277" r:id="rId27"/>
    <p:sldId id="278" r:id="rId28"/>
    <p:sldId id="279" r:id="rId29"/>
    <p:sldId id="280" r:id="rId30"/>
    <p:sldId id="281" r:id="rId31"/>
    <p:sldId id="282" r:id="rId32"/>
    <p:sldId id="283" r:id="rId33"/>
    <p:sldId id="284" r:id="rId34"/>
  </p:sldIdLst>
  <p:sldSz cy="51435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5.xml"/><Relationship Id="rId22" Type="http://schemas.openxmlformats.org/officeDocument/2006/relationships/slide" Target="slides/slide17.xml"/><Relationship Id="rId21" Type="http://schemas.openxmlformats.org/officeDocument/2006/relationships/slide" Target="slides/slide16.xml"/><Relationship Id="rId24" Type="http://schemas.openxmlformats.org/officeDocument/2006/relationships/slide" Target="slides/slide19.xml"/><Relationship Id="rId23" Type="http://schemas.openxmlformats.org/officeDocument/2006/relationships/slide" Target="slides/slide18.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26" Type="http://schemas.openxmlformats.org/officeDocument/2006/relationships/slide" Target="slides/slide21.xml"/><Relationship Id="rId25" Type="http://schemas.openxmlformats.org/officeDocument/2006/relationships/slide" Target="slides/slide20.xml"/><Relationship Id="rId28" Type="http://schemas.openxmlformats.org/officeDocument/2006/relationships/slide" Target="slides/slide23.xml"/><Relationship Id="rId27" Type="http://schemas.openxmlformats.org/officeDocument/2006/relationships/slide" Target="slides/slide22.xml"/><Relationship Id="rId5" Type="http://schemas.openxmlformats.org/officeDocument/2006/relationships/notesMaster" Target="notesMasters/notesMaster1.xml"/><Relationship Id="rId6" Type="http://schemas.openxmlformats.org/officeDocument/2006/relationships/slide" Target="slides/slide1.xml"/><Relationship Id="rId29" Type="http://schemas.openxmlformats.org/officeDocument/2006/relationships/slide" Target="slides/slide24.xml"/><Relationship Id="rId7" Type="http://schemas.openxmlformats.org/officeDocument/2006/relationships/slide" Target="slides/slide2.xml"/><Relationship Id="rId8" Type="http://schemas.openxmlformats.org/officeDocument/2006/relationships/slide" Target="slides/slide3.xml"/><Relationship Id="rId31" Type="http://schemas.openxmlformats.org/officeDocument/2006/relationships/slide" Target="slides/slide26.xml"/><Relationship Id="rId30" Type="http://schemas.openxmlformats.org/officeDocument/2006/relationships/slide" Target="slides/slide25.xml"/><Relationship Id="rId11" Type="http://schemas.openxmlformats.org/officeDocument/2006/relationships/slide" Target="slides/slide6.xml"/><Relationship Id="rId33" Type="http://schemas.openxmlformats.org/officeDocument/2006/relationships/slide" Target="slides/slide28.xml"/><Relationship Id="rId10" Type="http://schemas.openxmlformats.org/officeDocument/2006/relationships/slide" Target="slides/slide5.xml"/><Relationship Id="rId32" Type="http://schemas.openxmlformats.org/officeDocument/2006/relationships/slide" Target="slides/slide27.xml"/><Relationship Id="rId13" Type="http://schemas.openxmlformats.org/officeDocument/2006/relationships/slide" Target="slides/slide8.xml"/><Relationship Id="rId12" Type="http://schemas.openxmlformats.org/officeDocument/2006/relationships/slide" Target="slides/slide7.xml"/><Relationship Id="rId34" Type="http://schemas.openxmlformats.org/officeDocument/2006/relationships/slide" Target="slides/slide29.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19" Type="http://schemas.openxmlformats.org/officeDocument/2006/relationships/slide" Target="slides/slide14.xml"/><Relationship Id="rId18"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50" name="Shape 50"/>
        <p:cNvGrpSpPr/>
        <p:nvPr/>
      </p:nvGrpSpPr>
      <p:grpSpPr>
        <a:xfrm>
          <a:off x="0" y="0"/>
          <a:ext cx="0" cy="0"/>
          <a:chOff x="0" y="0"/>
          <a:chExt cx="0" cy="0"/>
        </a:xfrm>
      </p:grpSpPr>
      <p:sp>
        <p:nvSpPr>
          <p:cNvPr id="51" name="Google Shape;51;g40bbc75c23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g40bbc75c23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68" name="Shape 168"/>
        <p:cNvGrpSpPr/>
        <p:nvPr/>
      </p:nvGrpSpPr>
      <p:grpSpPr>
        <a:xfrm>
          <a:off x="0" y="0"/>
          <a:ext cx="0" cy="0"/>
          <a:chOff x="0" y="0"/>
          <a:chExt cx="0" cy="0"/>
        </a:xfrm>
      </p:grpSpPr>
      <p:sp>
        <p:nvSpPr>
          <p:cNvPr id="169" name="Google Shape;169;g3d60be80e5_0_31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70" name="Google Shape;170;g3d60be80e5_0_31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74" name="Shape 174"/>
        <p:cNvGrpSpPr/>
        <p:nvPr/>
      </p:nvGrpSpPr>
      <p:grpSpPr>
        <a:xfrm>
          <a:off x="0" y="0"/>
          <a:ext cx="0" cy="0"/>
          <a:chOff x="0" y="0"/>
          <a:chExt cx="0" cy="0"/>
        </a:xfrm>
      </p:grpSpPr>
      <p:sp>
        <p:nvSpPr>
          <p:cNvPr id="175" name="Google Shape;175;g3dd9d2964f_0_1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76" name="Google Shape;176;g3dd9d2964f_0_1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
              <a:t>OK so remember that our $CornellCoin$ crypotocurrency is a distributed ledger; there’s no single centralized ledger that serves as the source of truth. Instead, everyone keeps their own version of the ledger… but how can we ensure that everyone’s ledger is the same? Any individual in the system will want to make sure that they both (1) don’t miss any ledger updates broadcast by others, and (2) have some assurance that everyone else has recorded the ledger updates that they have broadcast out. So what’s the idea with this algorithm?</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11" name="Shape 211"/>
        <p:cNvGrpSpPr/>
        <p:nvPr/>
      </p:nvGrpSpPr>
      <p:grpSpPr>
        <a:xfrm>
          <a:off x="0" y="0"/>
          <a:ext cx="0" cy="0"/>
          <a:chOff x="0" y="0"/>
          <a:chExt cx="0" cy="0"/>
        </a:xfrm>
      </p:grpSpPr>
      <p:sp>
        <p:nvSpPr>
          <p:cNvPr id="212" name="Google Shape;212;g3e03717113_1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13" name="Google Shape;213;g3e03717113_1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
              <a:t>So the big idea is that we’re going to trust the person who has put the most “work” into ledger updates. When we say “work” in this context, we’re referring to a very particular challenge.</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17" name="Shape 217"/>
        <p:cNvGrpSpPr/>
        <p:nvPr/>
      </p:nvGrpSpPr>
      <p:grpSpPr>
        <a:xfrm>
          <a:off x="0" y="0"/>
          <a:ext cx="0" cy="0"/>
          <a:chOff x="0" y="0"/>
          <a:chExt cx="0" cy="0"/>
        </a:xfrm>
      </p:grpSpPr>
      <p:sp>
        <p:nvSpPr>
          <p:cNvPr id="218" name="Google Shape;218;g40bbc75c23_0_13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19" name="Google Shape;219;g40bbc75c23_0_13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68" name="Shape 268"/>
        <p:cNvGrpSpPr/>
        <p:nvPr/>
      </p:nvGrpSpPr>
      <p:grpSpPr>
        <a:xfrm>
          <a:off x="0" y="0"/>
          <a:ext cx="0" cy="0"/>
          <a:chOff x="0" y="0"/>
          <a:chExt cx="0" cy="0"/>
        </a:xfrm>
      </p:grpSpPr>
      <p:sp>
        <p:nvSpPr>
          <p:cNvPr id="269" name="Google Shape;269;g3e03717113_1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70" name="Google Shape;270;g3e03717113_1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Recall from our earlier discussions about cryptographic hashes that they have the property that although the output is deterministic it’s also seemingly random. In other words, there’s no way to reverse the output of a hash into the corresponding input, and the only way to generate a particular output is to just brute force inputs until you get what you want.</a:t>
            </a:r>
            <a:endParaRPr/>
          </a:p>
          <a:p>
            <a:pPr indent="0" lvl="0" marL="0" rtl="0">
              <a:spcBef>
                <a:spcPts val="0"/>
              </a:spcBef>
              <a:spcAft>
                <a:spcPts val="0"/>
              </a:spcAft>
              <a:buNone/>
            </a:pPr>
            <a:r>
              <a:t/>
            </a:r>
            <a:endParaRPr/>
          </a:p>
          <a:p>
            <a:pPr indent="0" lvl="0" marL="0" rtl="0">
              <a:spcBef>
                <a:spcPts val="0"/>
              </a:spcBef>
              <a:spcAft>
                <a:spcPts val="0"/>
              </a:spcAft>
              <a:buNone/>
            </a:pPr>
            <a:r>
              <a:rPr lang="en"/>
              <a:t>We’re going to use this to our advantage. The idea is we’re going to challenge participants to take a few transactions (to be clear: not the whole ledger, just the most recent few) and find some number that can be appended to the ledger such that when the block+number is hashed the output is less than some certain threshold. Equivalently, you can think of the problem as finding a hash where the binary representation of the output starts with at least a certain number of 0’s (remember hashes have a fixed bit length, so this makes sense -- in this case we’re using 256). This handful of transactions + special number is a “block”.</a:t>
            </a:r>
            <a:endParaRPr/>
          </a:p>
          <a:p>
            <a:pPr indent="0" lvl="0" marL="0" rtl="0">
              <a:spcBef>
                <a:spcPts val="0"/>
              </a:spcBef>
              <a:spcAft>
                <a:spcPts val="0"/>
              </a:spcAft>
              <a:buNone/>
            </a:pPr>
            <a:r>
              <a:t/>
            </a:r>
            <a:endParaRPr/>
          </a:p>
          <a:p>
            <a:pPr indent="0" lvl="0" marL="0" rtl="0">
              <a:spcBef>
                <a:spcPts val="0"/>
              </a:spcBef>
              <a:spcAft>
                <a:spcPts val="0"/>
              </a:spcAft>
              <a:buNone/>
            </a:pPr>
            <a:r>
              <a:rPr lang="en"/>
              <a:t>So let’s say the miner wants to broadcast her block out to everyone. First, she has to complete this challenge. We’ll talk more later about how we should set the challenge threshold, but for now let’s say for $CornellCoin$ we set our challenge to hash the transactions + special number to a hash that starts with at least 10 0’s.</a:t>
            </a:r>
            <a:endParaRPr/>
          </a:p>
          <a:p>
            <a:pPr indent="0" lvl="0" marL="0" rtl="0">
              <a:spcBef>
                <a:spcPts val="0"/>
              </a:spcBef>
              <a:spcAft>
                <a:spcPts val="0"/>
              </a:spcAft>
              <a:buNone/>
            </a:pPr>
            <a:r>
              <a:t/>
            </a:r>
            <a:endParaRPr/>
          </a:p>
          <a:p>
            <a:pPr indent="0" lvl="0" marL="0">
              <a:spcBef>
                <a:spcPts val="0"/>
              </a:spcBef>
              <a:spcAft>
                <a:spcPts val="0"/>
              </a:spcAft>
              <a:buNone/>
            </a:pPr>
            <a:r>
              <a:rPr lang="en"/>
              <a:t>Since by design the miner has no better strategy than just guessing, she decides to just start with 16784. Bummer, that only starts with 3 0’s.</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89" name="Shape 289"/>
        <p:cNvGrpSpPr/>
        <p:nvPr/>
      </p:nvGrpSpPr>
      <p:grpSpPr>
        <a:xfrm>
          <a:off x="0" y="0"/>
          <a:ext cx="0" cy="0"/>
          <a:chOff x="0" y="0"/>
          <a:chExt cx="0" cy="0"/>
        </a:xfrm>
      </p:grpSpPr>
      <p:sp>
        <p:nvSpPr>
          <p:cNvPr id="290" name="Google Shape;290;g3e03717113_1_3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91" name="Google Shape;291;g3e03717113_1_3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She tries again with another number… bummer this is only one 0.</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10" name="Shape 310"/>
        <p:cNvGrpSpPr/>
        <p:nvPr/>
      </p:nvGrpSpPr>
      <p:grpSpPr>
        <a:xfrm>
          <a:off x="0" y="0"/>
          <a:ext cx="0" cy="0"/>
          <a:chOff x="0" y="0"/>
          <a:chExt cx="0" cy="0"/>
        </a:xfrm>
      </p:grpSpPr>
      <p:sp>
        <p:nvSpPr>
          <p:cNvPr id="311" name="Google Shape;311;g3e03717113_1_6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12" name="Google Shape;312;g3e03717113_1_6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OK third times a charm! The miner gets lucky and finds a number that hashes everything to a number that starts with more than 10 0’s. Great!</a:t>
            </a:r>
            <a:endParaRPr/>
          </a:p>
          <a:p>
            <a:pPr indent="0" lvl="0" marL="0" rtl="0">
              <a:spcBef>
                <a:spcPts val="0"/>
              </a:spcBef>
              <a:spcAft>
                <a:spcPts val="0"/>
              </a:spcAft>
              <a:buNone/>
            </a:pPr>
            <a:r>
              <a:t/>
            </a:r>
            <a:endParaRPr/>
          </a:p>
          <a:p>
            <a:pPr indent="0" lvl="0" marL="0" rtl="0">
              <a:spcBef>
                <a:spcPts val="0"/>
              </a:spcBef>
              <a:spcAft>
                <a:spcPts val="0"/>
              </a:spcAft>
              <a:buNone/>
            </a:pPr>
            <a:r>
              <a:rPr lang="en"/>
              <a:t>Now notice that this number 37212 effectively serves as “proof” that the miner has put in the work towards generating the number. When the miner broadcasts her handful of transactions here, she will broadcast that special number along with them. That way, everyone who hears the broadcast can run the SHA-256 hash themselves and quickly verify that the hash does in fact pass the challenge and start with enough 0’s. Since they all know that the miner had no better strategy than guessing numbers, they know that she must’ve put in the work to generate that valid special number.</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31" name="Shape 331"/>
        <p:cNvGrpSpPr/>
        <p:nvPr/>
      </p:nvGrpSpPr>
      <p:grpSpPr>
        <a:xfrm>
          <a:off x="0" y="0"/>
          <a:ext cx="0" cy="0"/>
          <a:chOff x="0" y="0"/>
          <a:chExt cx="0" cy="0"/>
        </a:xfrm>
      </p:grpSpPr>
      <p:sp>
        <p:nvSpPr>
          <p:cNvPr id="332" name="Google Shape;332;g40bbc75c23_0_18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33" name="Google Shape;333;g40bbc75c23_0_18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t/>
            </a: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66" name="Shape 366"/>
        <p:cNvGrpSpPr/>
        <p:nvPr/>
      </p:nvGrpSpPr>
      <p:grpSpPr>
        <a:xfrm>
          <a:off x="0" y="0"/>
          <a:ext cx="0" cy="0"/>
          <a:chOff x="0" y="0"/>
          <a:chExt cx="0" cy="0"/>
        </a:xfrm>
      </p:grpSpPr>
      <p:sp>
        <p:nvSpPr>
          <p:cNvPr id="367" name="Google Shape;367;g40bbc75c23_0_22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68" name="Google Shape;368;g40bbc75c23_0_22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t/>
            </a: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403" name="Shape 403"/>
        <p:cNvGrpSpPr/>
        <p:nvPr/>
      </p:nvGrpSpPr>
      <p:grpSpPr>
        <a:xfrm>
          <a:off x="0" y="0"/>
          <a:ext cx="0" cy="0"/>
          <a:chOff x="0" y="0"/>
          <a:chExt cx="0" cy="0"/>
        </a:xfrm>
      </p:grpSpPr>
      <p:sp>
        <p:nvSpPr>
          <p:cNvPr id="404" name="Google Shape;404;g40bbc75c23_0_28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405" name="Google Shape;405;g40bbc75c23_0_28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55" name="Shape 55"/>
        <p:cNvGrpSpPr/>
        <p:nvPr/>
      </p:nvGrpSpPr>
      <p:grpSpPr>
        <a:xfrm>
          <a:off x="0" y="0"/>
          <a:ext cx="0" cy="0"/>
          <a:chOff x="0" y="0"/>
          <a:chExt cx="0" cy="0"/>
        </a:xfrm>
      </p:grpSpPr>
      <p:sp>
        <p:nvSpPr>
          <p:cNvPr id="56" name="Google Shape;56;g40bbc75c23_0_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7" name="Google Shape;57;g40bbc75c23_0_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422" name="Shape 422"/>
        <p:cNvGrpSpPr/>
        <p:nvPr/>
      </p:nvGrpSpPr>
      <p:grpSpPr>
        <a:xfrm>
          <a:off x="0" y="0"/>
          <a:ext cx="0" cy="0"/>
          <a:chOff x="0" y="0"/>
          <a:chExt cx="0" cy="0"/>
        </a:xfrm>
      </p:grpSpPr>
      <p:sp>
        <p:nvSpPr>
          <p:cNvPr id="423" name="Google Shape;423;g40bbc75c23_0_29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424" name="Google Shape;424;g40bbc75c23_0_29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451" name="Shape 451"/>
        <p:cNvGrpSpPr/>
        <p:nvPr/>
      </p:nvGrpSpPr>
      <p:grpSpPr>
        <a:xfrm>
          <a:off x="0" y="0"/>
          <a:ext cx="0" cy="0"/>
          <a:chOff x="0" y="0"/>
          <a:chExt cx="0" cy="0"/>
        </a:xfrm>
      </p:grpSpPr>
      <p:sp>
        <p:nvSpPr>
          <p:cNvPr id="452" name="Google Shape;452;g40bbc75c23_0_34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453" name="Google Shape;453;g40bbc75c23_0_34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t/>
            </a:r>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473" name="Shape 473"/>
        <p:cNvGrpSpPr/>
        <p:nvPr/>
      </p:nvGrpSpPr>
      <p:grpSpPr>
        <a:xfrm>
          <a:off x="0" y="0"/>
          <a:ext cx="0" cy="0"/>
          <a:chOff x="0" y="0"/>
          <a:chExt cx="0" cy="0"/>
        </a:xfrm>
      </p:grpSpPr>
      <p:sp>
        <p:nvSpPr>
          <p:cNvPr id="474" name="Google Shape;474;g40bbc75c23_0_38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475" name="Google Shape;475;g40bbc75c23_0_38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t/>
            </a:r>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511" name="Shape 511"/>
        <p:cNvGrpSpPr/>
        <p:nvPr/>
      </p:nvGrpSpPr>
      <p:grpSpPr>
        <a:xfrm>
          <a:off x="0" y="0"/>
          <a:ext cx="0" cy="0"/>
          <a:chOff x="0" y="0"/>
          <a:chExt cx="0" cy="0"/>
        </a:xfrm>
      </p:grpSpPr>
      <p:sp>
        <p:nvSpPr>
          <p:cNvPr id="512" name="Google Shape;512;g3e03717113_1_9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13" name="Google Shape;513;g3e03717113_1_9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551" name="Shape 551"/>
        <p:cNvGrpSpPr/>
        <p:nvPr/>
      </p:nvGrpSpPr>
      <p:grpSpPr>
        <a:xfrm>
          <a:off x="0" y="0"/>
          <a:ext cx="0" cy="0"/>
          <a:chOff x="0" y="0"/>
          <a:chExt cx="0" cy="0"/>
        </a:xfrm>
      </p:grpSpPr>
      <p:sp>
        <p:nvSpPr>
          <p:cNvPr id="552" name="Google Shape;552;g40bbc75c23_0_43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53" name="Google Shape;553;g40bbc75c23_0_43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t/>
            </a:r>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594" name="Shape 594"/>
        <p:cNvGrpSpPr/>
        <p:nvPr/>
      </p:nvGrpSpPr>
      <p:grpSpPr>
        <a:xfrm>
          <a:off x="0" y="0"/>
          <a:ext cx="0" cy="0"/>
          <a:chOff x="0" y="0"/>
          <a:chExt cx="0" cy="0"/>
        </a:xfrm>
      </p:grpSpPr>
      <p:sp>
        <p:nvSpPr>
          <p:cNvPr id="595" name="Google Shape;595;g40bbc75c23_0_48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96" name="Google Shape;596;g40bbc75c23_0_48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t/>
            </a:r>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636" name="Shape 636"/>
        <p:cNvGrpSpPr/>
        <p:nvPr/>
      </p:nvGrpSpPr>
      <p:grpSpPr>
        <a:xfrm>
          <a:off x="0" y="0"/>
          <a:ext cx="0" cy="0"/>
          <a:chOff x="0" y="0"/>
          <a:chExt cx="0" cy="0"/>
        </a:xfrm>
      </p:grpSpPr>
      <p:sp>
        <p:nvSpPr>
          <p:cNvPr id="637" name="Google Shape;637;g40bbc75c23_0_56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38" name="Google Shape;638;g40bbc75c23_0_56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t/>
            </a:r>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690" name="Shape 690"/>
        <p:cNvGrpSpPr/>
        <p:nvPr/>
      </p:nvGrpSpPr>
      <p:grpSpPr>
        <a:xfrm>
          <a:off x="0" y="0"/>
          <a:ext cx="0" cy="0"/>
          <a:chOff x="0" y="0"/>
          <a:chExt cx="0" cy="0"/>
        </a:xfrm>
      </p:grpSpPr>
      <p:sp>
        <p:nvSpPr>
          <p:cNvPr id="691" name="Google Shape;691;g40bef9a5d6_1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92" name="Google Shape;692;g40bef9a5d6_1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733" name="Shape 733"/>
        <p:cNvGrpSpPr/>
        <p:nvPr/>
      </p:nvGrpSpPr>
      <p:grpSpPr>
        <a:xfrm>
          <a:off x="0" y="0"/>
          <a:ext cx="0" cy="0"/>
          <a:chOff x="0" y="0"/>
          <a:chExt cx="0" cy="0"/>
        </a:xfrm>
      </p:grpSpPr>
      <p:sp>
        <p:nvSpPr>
          <p:cNvPr id="734" name="Google Shape;734;g40bef9a5d6_1_4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35" name="Google Shape;735;g40bef9a5d6_1_4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789" name="Shape 789"/>
        <p:cNvGrpSpPr/>
        <p:nvPr/>
      </p:nvGrpSpPr>
      <p:grpSpPr>
        <a:xfrm>
          <a:off x="0" y="0"/>
          <a:ext cx="0" cy="0"/>
          <a:chOff x="0" y="0"/>
          <a:chExt cx="0" cy="0"/>
        </a:xfrm>
      </p:grpSpPr>
      <p:sp>
        <p:nvSpPr>
          <p:cNvPr id="790" name="Google Shape;790;g40bef9a5d6_1_12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91" name="Google Shape;791;g40bef9a5d6_1_12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71" name="Shape 71"/>
        <p:cNvGrpSpPr/>
        <p:nvPr/>
      </p:nvGrpSpPr>
      <p:grpSpPr>
        <a:xfrm>
          <a:off x="0" y="0"/>
          <a:ext cx="0" cy="0"/>
          <a:chOff x="0" y="0"/>
          <a:chExt cx="0" cy="0"/>
        </a:xfrm>
      </p:grpSpPr>
      <p:sp>
        <p:nvSpPr>
          <p:cNvPr id="72" name="Google Shape;72;g40bbc75c23_0_3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3" name="Google Shape;73;g40bbc75c23_0_3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86" name="Shape 86"/>
        <p:cNvGrpSpPr/>
        <p:nvPr/>
      </p:nvGrpSpPr>
      <p:grpSpPr>
        <a:xfrm>
          <a:off x="0" y="0"/>
          <a:ext cx="0" cy="0"/>
          <a:chOff x="0" y="0"/>
          <a:chExt cx="0" cy="0"/>
        </a:xfrm>
      </p:grpSpPr>
      <p:sp>
        <p:nvSpPr>
          <p:cNvPr id="87" name="Google Shape;87;g40bbc75c23_0_7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8" name="Google Shape;88;g40bbc75c23_0_7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03" name="Shape 103"/>
        <p:cNvGrpSpPr/>
        <p:nvPr/>
      </p:nvGrpSpPr>
      <p:grpSpPr>
        <a:xfrm>
          <a:off x="0" y="0"/>
          <a:ext cx="0" cy="0"/>
          <a:chOff x="0" y="0"/>
          <a:chExt cx="0" cy="0"/>
        </a:xfrm>
      </p:grpSpPr>
      <p:sp>
        <p:nvSpPr>
          <p:cNvPr id="104" name="Google Shape;104;g40bbc75c23_0_4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5" name="Google Shape;105;g40bbc75c23_0_4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20" name="Shape 120"/>
        <p:cNvGrpSpPr/>
        <p:nvPr/>
      </p:nvGrpSpPr>
      <p:grpSpPr>
        <a:xfrm>
          <a:off x="0" y="0"/>
          <a:ext cx="0" cy="0"/>
          <a:chOff x="0" y="0"/>
          <a:chExt cx="0" cy="0"/>
        </a:xfrm>
      </p:grpSpPr>
      <p:sp>
        <p:nvSpPr>
          <p:cNvPr id="121" name="Google Shape;121;g40bbc75c23_0_9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2" name="Google Shape;122;g40bbc75c23_0_9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37" name="Shape 137"/>
        <p:cNvGrpSpPr/>
        <p:nvPr/>
      </p:nvGrpSpPr>
      <p:grpSpPr>
        <a:xfrm>
          <a:off x="0" y="0"/>
          <a:ext cx="0" cy="0"/>
          <a:chOff x="0" y="0"/>
          <a:chExt cx="0" cy="0"/>
        </a:xfrm>
      </p:grpSpPr>
      <p:sp>
        <p:nvSpPr>
          <p:cNvPr id="138" name="Google Shape;138;g40bbc75c23_0_11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9" name="Google Shape;139;g40bbc75c23_0_11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50" name="Shape 150"/>
        <p:cNvGrpSpPr/>
        <p:nvPr/>
      </p:nvGrpSpPr>
      <p:grpSpPr>
        <a:xfrm>
          <a:off x="0" y="0"/>
          <a:ext cx="0" cy="0"/>
          <a:chOff x="0" y="0"/>
          <a:chExt cx="0" cy="0"/>
        </a:xfrm>
      </p:grpSpPr>
      <p:sp>
        <p:nvSpPr>
          <p:cNvPr id="151" name="Google Shape;151;g40bbc75c23_0_36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2" name="Google Shape;152;g40bbc75c23_0_36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63" name="Shape 163"/>
        <p:cNvGrpSpPr/>
        <p:nvPr/>
      </p:nvGrpSpPr>
      <p:grpSpPr>
        <a:xfrm>
          <a:off x="0" y="0"/>
          <a:ext cx="0" cy="0"/>
          <a:chOff x="0" y="0"/>
          <a:chExt cx="0" cy="0"/>
        </a:xfrm>
      </p:grpSpPr>
      <p:sp>
        <p:nvSpPr>
          <p:cNvPr id="164" name="Google Shape;164;g3dd9d2964f_0_2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5" name="Google Shape;165;g3dd9d2964f_0_2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lstStyle>
            <a:lvl1pPr indent="-342900" lvl="0" marL="457200" algn="ctr">
              <a:spcBef>
                <a:spcPts val="0"/>
              </a:spcBef>
              <a:spcAft>
                <a:spcPts val="0"/>
              </a:spcAft>
              <a:buSzPts val="1800"/>
              <a:buChar char="●"/>
              <a:defRPr/>
            </a:lvl1pPr>
            <a:lvl2pPr indent="-317500" lvl="1" marL="914400" algn="ctr">
              <a:spcBef>
                <a:spcPts val="1600"/>
              </a:spcBef>
              <a:spcAft>
                <a:spcPts val="0"/>
              </a:spcAft>
              <a:buSzPts val="1400"/>
              <a:buChar char="○"/>
              <a:defRPr/>
            </a:lvl2pPr>
            <a:lvl3pPr indent="-317500" lvl="2" marL="1371600" algn="ctr">
              <a:spcBef>
                <a:spcPts val="1600"/>
              </a:spcBef>
              <a:spcAft>
                <a:spcPts val="0"/>
              </a:spcAft>
              <a:buSzPts val="1400"/>
              <a:buChar char="■"/>
              <a:defRPr/>
            </a:lvl3pPr>
            <a:lvl4pPr indent="-317500" lvl="3" marL="1828800" algn="ctr">
              <a:spcBef>
                <a:spcPts val="1600"/>
              </a:spcBef>
              <a:spcAft>
                <a:spcPts val="0"/>
              </a:spcAft>
              <a:buSzPts val="1400"/>
              <a:buChar char="●"/>
              <a:defRPr/>
            </a:lvl4pPr>
            <a:lvl5pPr indent="-317500" lvl="4" marL="2286000" algn="ctr">
              <a:spcBef>
                <a:spcPts val="1600"/>
              </a:spcBef>
              <a:spcAft>
                <a:spcPts val="0"/>
              </a:spcAft>
              <a:buSzPts val="1400"/>
              <a:buChar char="○"/>
              <a:defRPr/>
            </a:lvl5pPr>
            <a:lvl6pPr indent="-317500" lvl="5" marL="2743200" algn="ctr">
              <a:spcBef>
                <a:spcPts val="1600"/>
              </a:spcBef>
              <a:spcAft>
                <a:spcPts val="0"/>
              </a:spcAft>
              <a:buSzPts val="1400"/>
              <a:buChar char="■"/>
              <a:defRPr/>
            </a:lvl6pPr>
            <a:lvl7pPr indent="-317500" lvl="6" marL="3200400" algn="ctr">
              <a:spcBef>
                <a:spcPts val="1600"/>
              </a:spcBef>
              <a:spcAft>
                <a:spcPts val="0"/>
              </a:spcAft>
              <a:buSzPts val="1400"/>
              <a:buChar char="●"/>
              <a:defRPr/>
            </a:lvl7pPr>
            <a:lvl8pPr indent="-317500" lvl="7" marL="3657600" algn="ctr">
              <a:spcBef>
                <a:spcPts val="1600"/>
              </a:spcBef>
              <a:spcAft>
                <a:spcPts val="0"/>
              </a:spcAft>
              <a:buSzPts val="1400"/>
              <a:buChar char="○"/>
              <a:defRPr/>
            </a:lvl8pPr>
            <a:lvl9pPr indent="-317500" lvl="8" marL="4114800" algn="ctr">
              <a:spcBef>
                <a:spcPts val="1600"/>
              </a:spcBef>
              <a:spcAft>
                <a:spcPts val="160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lstStyle>
            <a:lvl1pPr indent="-304800" lvl="0" marL="457200">
              <a:spcBef>
                <a:spcPts val="0"/>
              </a:spcBef>
              <a:spcAft>
                <a:spcPts val="0"/>
              </a:spcAft>
              <a:buSzPts val="1200"/>
              <a:buChar char="●"/>
              <a:defRPr sz="12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25"/>
            <a:ext cx="4572000" cy="5143500"/>
          </a:xfrm>
          <a:prstGeom prst="rect">
            <a:avLst/>
          </a:prstGeom>
          <a:solidFill>
            <a:schemeClr val="dk2"/>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200"/>
            <a:ext cx="3837000" cy="3695100"/>
          </a:xfrm>
          <a:prstGeom prst="rect">
            <a:avLst/>
          </a:prstGeom>
        </p:spPr>
        <p:txBody>
          <a:bodyPr anchorCtr="0" anchor="ctr" bIns="91425" lIns="91425" spcFirstLastPara="1" rIns="91425" wrap="square" tIns="91425"/>
          <a:lstStyle>
            <a:lvl1pPr indent="-342900" lvl="0" marL="457200">
              <a:spcBef>
                <a:spcPts val="0"/>
              </a:spcBef>
              <a:spcAft>
                <a:spcPts val="0"/>
              </a:spcAft>
              <a:buClr>
                <a:schemeClr val="dk1"/>
              </a:buClr>
              <a:buSzPts val="1800"/>
              <a:buChar char="●"/>
              <a:defRPr>
                <a:solidFill>
                  <a:schemeClr val="dk1"/>
                </a:solidFill>
              </a:defRPr>
            </a:lvl1pPr>
            <a:lvl2pPr indent="-317500" lvl="1" marL="914400">
              <a:spcBef>
                <a:spcPts val="1600"/>
              </a:spcBef>
              <a:spcAft>
                <a:spcPts val="0"/>
              </a:spcAft>
              <a:buClr>
                <a:schemeClr val="dk1"/>
              </a:buClr>
              <a:buSzPts val="1400"/>
              <a:buChar char="○"/>
              <a:defRPr>
                <a:solidFill>
                  <a:schemeClr val="dk1"/>
                </a:solidFill>
              </a:defRPr>
            </a:lvl2pPr>
            <a:lvl3pPr indent="-317500" lvl="2" marL="1371600">
              <a:spcBef>
                <a:spcPts val="1600"/>
              </a:spcBef>
              <a:spcAft>
                <a:spcPts val="0"/>
              </a:spcAft>
              <a:buClr>
                <a:schemeClr val="dk1"/>
              </a:buClr>
              <a:buSzPts val="1400"/>
              <a:buChar char="■"/>
              <a:defRPr>
                <a:solidFill>
                  <a:schemeClr val="dk1"/>
                </a:solidFill>
              </a:defRPr>
            </a:lvl3pPr>
            <a:lvl4pPr indent="-317500" lvl="3" marL="1828800">
              <a:spcBef>
                <a:spcPts val="1600"/>
              </a:spcBef>
              <a:spcAft>
                <a:spcPts val="0"/>
              </a:spcAft>
              <a:buClr>
                <a:schemeClr val="dk1"/>
              </a:buClr>
              <a:buSzPts val="1400"/>
              <a:buChar char="●"/>
              <a:defRPr>
                <a:solidFill>
                  <a:schemeClr val="dk1"/>
                </a:solidFill>
              </a:defRPr>
            </a:lvl4pPr>
            <a:lvl5pPr indent="-317500" lvl="4" marL="2286000">
              <a:spcBef>
                <a:spcPts val="1600"/>
              </a:spcBef>
              <a:spcAft>
                <a:spcPts val="0"/>
              </a:spcAft>
              <a:buClr>
                <a:schemeClr val="dk1"/>
              </a:buClr>
              <a:buSzPts val="1400"/>
              <a:buChar char="○"/>
              <a:defRPr>
                <a:solidFill>
                  <a:schemeClr val="dk1"/>
                </a:solidFill>
              </a:defRPr>
            </a:lvl5pPr>
            <a:lvl6pPr indent="-317500" lvl="5" marL="2743200">
              <a:spcBef>
                <a:spcPts val="1600"/>
              </a:spcBef>
              <a:spcAft>
                <a:spcPts val="0"/>
              </a:spcAft>
              <a:buClr>
                <a:schemeClr val="dk1"/>
              </a:buClr>
              <a:buSzPts val="1400"/>
              <a:buChar char="■"/>
              <a:defRPr>
                <a:solidFill>
                  <a:schemeClr val="dk1"/>
                </a:solidFill>
              </a:defRPr>
            </a:lvl6pPr>
            <a:lvl7pPr indent="-317500" lvl="6" marL="3200400">
              <a:spcBef>
                <a:spcPts val="1600"/>
              </a:spcBef>
              <a:spcAft>
                <a:spcPts val="0"/>
              </a:spcAft>
              <a:buClr>
                <a:schemeClr val="dk1"/>
              </a:buClr>
              <a:buSzPts val="1400"/>
              <a:buChar char="●"/>
              <a:defRPr>
                <a:solidFill>
                  <a:schemeClr val="dk1"/>
                </a:solidFill>
              </a:defRPr>
            </a:lvl7pPr>
            <a:lvl8pPr indent="-317500" lvl="7" marL="3657600">
              <a:spcBef>
                <a:spcPts val="1600"/>
              </a:spcBef>
              <a:spcAft>
                <a:spcPts val="0"/>
              </a:spcAft>
              <a:buClr>
                <a:schemeClr val="dk1"/>
              </a:buClr>
              <a:buSzPts val="1400"/>
              <a:buChar char="○"/>
              <a:defRPr>
                <a:solidFill>
                  <a:schemeClr val="dk1"/>
                </a:solidFill>
              </a:defRPr>
            </a:lvl8pPr>
            <a:lvl9pPr indent="-317500" lvl="8" marL="4114800">
              <a:spcBef>
                <a:spcPts val="1600"/>
              </a:spcBef>
              <a:spcAft>
                <a:spcPts val="1600"/>
              </a:spcAft>
              <a:buClr>
                <a:schemeClr val="dk1"/>
              </a:buClr>
              <a:buSzPts val="1400"/>
              <a:buChar char="■"/>
              <a:defRPr>
                <a:solidFill>
                  <a:schemeClr val="dk1"/>
                </a:solidFill>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simple-dark-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lstStyle>
            <a:lvl1pPr indent="-342900" lvl="0" marL="457200">
              <a:lnSpc>
                <a:spcPct val="115000"/>
              </a:lnSpc>
              <a:spcBef>
                <a:spcPts val="0"/>
              </a:spcBef>
              <a:spcAft>
                <a:spcPts val="0"/>
              </a:spcAft>
              <a:buClr>
                <a:schemeClr val="lt2"/>
              </a:buClr>
              <a:buSzPts val="1800"/>
              <a:buChar char="●"/>
              <a:defRPr sz="1800">
                <a:solidFill>
                  <a:schemeClr val="lt2"/>
                </a:solidFill>
              </a:defRPr>
            </a:lvl1pPr>
            <a:lvl2pPr indent="-317500" lvl="1" marL="914400">
              <a:lnSpc>
                <a:spcPct val="115000"/>
              </a:lnSpc>
              <a:spcBef>
                <a:spcPts val="1600"/>
              </a:spcBef>
              <a:spcAft>
                <a:spcPts val="0"/>
              </a:spcAft>
              <a:buClr>
                <a:schemeClr val="lt2"/>
              </a:buClr>
              <a:buSzPts val="1400"/>
              <a:buChar char="○"/>
              <a:defRPr>
                <a:solidFill>
                  <a:schemeClr val="lt2"/>
                </a:solidFill>
              </a:defRPr>
            </a:lvl2pPr>
            <a:lvl3pPr indent="-317500" lvl="2" marL="1371600">
              <a:lnSpc>
                <a:spcPct val="115000"/>
              </a:lnSpc>
              <a:spcBef>
                <a:spcPts val="1600"/>
              </a:spcBef>
              <a:spcAft>
                <a:spcPts val="0"/>
              </a:spcAft>
              <a:buClr>
                <a:schemeClr val="lt2"/>
              </a:buClr>
              <a:buSzPts val="1400"/>
              <a:buChar char="■"/>
              <a:defRPr>
                <a:solidFill>
                  <a:schemeClr val="lt2"/>
                </a:solidFill>
              </a:defRPr>
            </a:lvl3pPr>
            <a:lvl4pPr indent="-317500" lvl="3" marL="1828800">
              <a:lnSpc>
                <a:spcPct val="115000"/>
              </a:lnSpc>
              <a:spcBef>
                <a:spcPts val="1600"/>
              </a:spcBef>
              <a:spcAft>
                <a:spcPts val="0"/>
              </a:spcAft>
              <a:buClr>
                <a:schemeClr val="lt2"/>
              </a:buClr>
              <a:buSzPts val="1400"/>
              <a:buChar char="●"/>
              <a:defRPr>
                <a:solidFill>
                  <a:schemeClr val="lt2"/>
                </a:solidFill>
              </a:defRPr>
            </a:lvl4pPr>
            <a:lvl5pPr indent="-317500" lvl="4" marL="2286000">
              <a:lnSpc>
                <a:spcPct val="115000"/>
              </a:lnSpc>
              <a:spcBef>
                <a:spcPts val="1600"/>
              </a:spcBef>
              <a:spcAft>
                <a:spcPts val="0"/>
              </a:spcAft>
              <a:buClr>
                <a:schemeClr val="lt2"/>
              </a:buClr>
              <a:buSzPts val="1400"/>
              <a:buChar char="○"/>
              <a:defRPr>
                <a:solidFill>
                  <a:schemeClr val="lt2"/>
                </a:solidFill>
              </a:defRPr>
            </a:lvl5pPr>
            <a:lvl6pPr indent="-317500" lvl="5" marL="2743200">
              <a:lnSpc>
                <a:spcPct val="115000"/>
              </a:lnSpc>
              <a:spcBef>
                <a:spcPts val="1600"/>
              </a:spcBef>
              <a:spcAft>
                <a:spcPts val="0"/>
              </a:spcAft>
              <a:buClr>
                <a:schemeClr val="lt2"/>
              </a:buClr>
              <a:buSzPts val="1400"/>
              <a:buChar char="■"/>
              <a:defRPr>
                <a:solidFill>
                  <a:schemeClr val="lt2"/>
                </a:solidFill>
              </a:defRPr>
            </a:lvl6pPr>
            <a:lvl7pPr indent="-317500" lvl="6" marL="3200400">
              <a:lnSpc>
                <a:spcPct val="115000"/>
              </a:lnSpc>
              <a:spcBef>
                <a:spcPts val="1600"/>
              </a:spcBef>
              <a:spcAft>
                <a:spcPts val="0"/>
              </a:spcAft>
              <a:buClr>
                <a:schemeClr val="lt2"/>
              </a:buClr>
              <a:buSzPts val="1400"/>
              <a:buChar char="●"/>
              <a:defRPr>
                <a:solidFill>
                  <a:schemeClr val="lt2"/>
                </a:solidFill>
              </a:defRPr>
            </a:lvl7pPr>
            <a:lvl8pPr indent="-317500" lvl="7" marL="3657600">
              <a:lnSpc>
                <a:spcPct val="115000"/>
              </a:lnSpc>
              <a:spcBef>
                <a:spcPts val="1600"/>
              </a:spcBef>
              <a:spcAft>
                <a:spcPts val="0"/>
              </a:spcAft>
              <a:buClr>
                <a:schemeClr val="lt2"/>
              </a:buClr>
              <a:buSzPts val="1400"/>
              <a:buChar char="○"/>
              <a:defRPr>
                <a:solidFill>
                  <a:schemeClr val="lt2"/>
                </a:solidFill>
              </a:defRPr>
            </a:lvl8pPr>
            <a:lvl9pPr indent="-317500" lvl="8" marL="4114800">
              <a:lnSpc>
                <a:spcPct val="115000"/>
              </a:lnSpc>
              <a:spcBef>
                <a:spcPts val="1600"/>
              </a:spcBef>
              <a:spcAft>
                <a:spcPts val="1600"/>
              </a:spcAft>
              <a:buClr>
                <a:schemeClr val="lt2"/>
              </a:buClr>
              <a:buSzPts val="1400"/>
              <a:buChar char="■"/>
              <a:defRPr>
                <a:solidFill>
                  <a:schemeClr val="lt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lvl="0" algn="r">
              <a:buNone/>
              <a:defRPr sz="1000">
                <a:solidFill>
                  <a:schemeClr val="lt2"/>
                </a:solidFill>
              </a:defRPr>
            </a:lvl1pPr>
            <a:lvl2pPr lvl="1" algn="r">
              <a:buNone/>
              <a:defRPr sz="1000">
                <a:solidFill>
                  <a:schemeClr val="lt2"/>
                </a:solidFill>
              </a:defRPr>
            </a:lvl2pPr>
            <a:lvl3pPr lvl="2" algn="r">
              <a:buNone/>
              <a:defRPr sz="1000">
                <a:solidFill>
                  <a:schemeClr val="lt2"/>
                </a:solidFill>
              </a:defRPr>
            </a:lvl3pPr>
            <a:lvl4pPr lvl="3" algn="r">
              <a:buNone/>
              <a:defRPr sz="1000">
                <a:solidFill>
                  <a:schemeClr val="lt2"/>
                </a:solidFill>
              </a:defRPr>
            </a:lvl4pPr>
            <a:lvl5pPr lvl="4" algn="r">
              <a:buNone/>
              <a:defRPr sz="1000">
                <a:solidFill>
                  <a:schemeClr val="lt2"/>
                </a:solidFill>
              </a:defRPr>
            </a:lvl5pPr>
            <a:lvl6pPr lvl="5" algn="r">
              <a:buNone/>
              <a:defRPr sz="1000">
                <a:solidFill>
                  <a:schemeClr val="lt2"/>
                </a:solidFill>
              </a:defRPr>
            </a:lvl6pPr>
            <a:lvl7pPr lvl="6" algn="r">
              <a:buNone/>
              <a:defRPr sz="1000">
                <a:solidFill>
                  <a:schemeClr val="lt2"/>
                </a:solidFill>
              </a:defRPr>
            </a:lvl7pPr>
            <a:lvl8pPr lvl="7" algn="r">
              <a:buNone/>
              <a:defRPr sz="1000">
                <a:solidFill>
                  <a:schemeClr val="lt2"/>
                </a:solidFill>
              </a:defRPr>
            </a:lvl8pPr>
            <a:lvl9pPr lvl="8" algn="r">
              <a:buNone/>
              <a:defRPr sz="1000">
                <a:solidFill>
                  <a:schemeClr val="lt2"/>
                </a:solidFill>
              </a:defRPr>
            </a:lvl9pPr>
          </a:lstStyle>
          <a:p>
            <a:pPr indent="0" lvl="0" marL="0">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4.xml"/><Relationship Id="rId3" Type="http://schemas.openxmlformats.org/officeDocument/2006/relationships/image" Target="../media/image4.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5.xml"/><Relationship Id="rId3" Type="http://schemas.openxmlformats.org/officeDocument/2006/relationships/image" Target="../media/image4.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6.xml"/><Relationship Id="rId3" Type="http://schemas.openxmlformats.org/officeDocument/2006/relationships/image" Target="../media/image7.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8.xml"/><Relationship Id="rId3" Type="http://schemas.openxmlformats.org/officeDocument/2006/relationships/image" Target="../media/image7.pn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 Id="rId3" Type="http://schemas.openxmlformats.org/officeDocument/2006/relationships/image" Target="../media/image6.png"/><Relationship Id="rId4" Type="http://schemas.openxmlformats.org/officeDocument/2006/relationships/image" Target="../media/image1.png"/><Relationship Id="rId5" Type="http://schemas.openxmlformats.org/officeDocument/2006/relationships/image" Target="../media/image3.png"/><Relationship Id="rId6" Type="http://schemas.openxmlformats.org/officeDocument/2006/relationships/image" Target="../media/image7.pn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2.xml"/><Relationship Id="rId3" Type="http://schemas.openxmlformats.org/officeDocument/2006/relationships/image" Target="../media/image7.png"/></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4.xml"/><Relationship Id="rId3" Type="http://schemas.openxmlformats.org/officeDocument/2006/relationships/image" Target="../media/image7.png"/></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5.xml"/><Relationship Id="rId3" Type="http://schemas.openxmlformats.org/officeDocument/2006/relationships/image" Target="../media/image7.png"/></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 Id="rId3" Type="http://schemas.openxmlformats.org/officeDocument/2006/relationships/image" Target="../media/image6.png"/><Relationship Id="rId4" Type="http://schemas.openxmlformats.org/officeDocument/2006/relationships/image" Target="../media/image1.png"/><Relationship Id="rId5" Type="http://schemas.openxmlformats.org/officeDocument/2006/relationships/image" Target="../media/image3.png"/><Relationship Id="rId6" Type="http://schemas.openxmlformats.org/officeDocument/2006/relationships/image" Target="../media/image4.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 Id="rId3" Type="http://schemas.openxmlformats.org/officeDocument/2006/relationships/image" Target="../media/image6.png"/><Relationship Id="rId4" Type="http://schemas.openxmlformats.org/officeDocument/2006/relationships/image" Target="../media/image1.png"/><Relationship Id="rId5" Type="http://schemas.openxmlformats.org/officeDocument/2006/relationships/image" Target="../media/image3.png"/><Relationship Id="rId6" Type="http://schemas.openxmlformats.org/officeDocument/2006/relationships/image" Target="../media/image2.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 Id="rId3" Type="http://schemas.openxmlformats.org/officeDocument/2006/relationships/image" Target="../media/image6.png"/><Relationship Id="rId4" Type="http://schemas.openxmlformats.org/officeDocument/2006/relationships/image" Target="../media/image1.png"/><Relationship Id="rId5" Type="http://schemas.openxmlformats.org/officeDocument/2006/relationships/image" Target="../media/image3.png"/><Relationship Id="rId6" Type="http://schemas.openxmlformats.org/officeDocument/2006/relationships/image" Target="../media/image2.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 Id="rId3" Type="http://schemas.openxmlformats.org/officeDocument/2006/relationships/image" Target="../media/image6.png"/><Relationship Id="rId4" Type="http://schemas.openxmlformats.org/officeDocument/2006/relationships/image" Target="../media/image1.png"/><Relationship Id="rId5" Type="http://schemas.openxmlformats.org/officeDocument/2006/relationships/image" Target="../media/image3.png"/><Relationship Id="rId6" Type="http://schemas.openxmlformats.org/officeDocument/2006/relationships/image" Target="../media/image2.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 Id="rId3" Type="http://schemas.openxmlformats.org/officeDocument/2006/relationships/image" Target="../media/image5.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 Id="rId3" Type="http://schemas.openxmlformats.org/officeDocument/2006/relationships/image" Target="../media/image5.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53" name="Shape 53"/>
        <p:cNvGrpSpPr/>
        <p:nvPr/>
      </p:nvGrpSpPr>
      <p:grpSpPr>
        <a:xfrm>
          <a:off x="0" y="0"/>
          <a:ext cx="0" cy="0"/>
          <a:chOff x="0" y="0"/>
          <a:chExt cx="0" cy="0"/>
        </a:xfrm>
      </p:grpSpPr>
      <p:sp>
        <p:nvSpPr>
          <p:cNvPr id="54" name="Google Shape;54;p13"/>
          <p:cNvSpPr txBox="1"/>
          <p:nvPr>
            <p:ph type="title"/>
          </p:nvPr>
        </p:nvSpPr>
        <p:spPr>
          <a:xfrm>
            <a:off x="311700" y="2150850"/>
            <a:ext cx="8520600" cy="8418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r>
              <a:rPr lang="en"/>
              <a:t>Consensus Algorithms</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71" name="Shape 171"/>
        <p:cNvGrpSpPr/>
        <p:nvPr/>
      </p:nvGrpSpPr>
      <p:grpSpPr>
        <a:xfrm>
          <a:off x="0" y="0"/>
          <a:ext cx="0" cy="0"/>
          <a:chOff x="0" y="0"/>
          <a:chExt cx="0" cy="0"/>
        </a:xfrm>
      </p:grpSpPr>
      <p:sp>
        <p:nvSpPr>
          <p:cNvPr id="172" name="Google Shape;172;p22"/>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
              <a:t>Proof of Work: Cryptographic Hashing</a:t>
            </a:r>
            <a:endParaRPr/>
          </a:p>
        </p:txBody>
      </p:sp>
      <p:sp>
        <p:nvSpPr>
          <p:cNvPr id="173" name="Google Shape;173;p22"/>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
              <a:t>Requirements for a good cryptographic hash:</a:t>
            </a:r>
            <a:endParaRPr/>
          </a:p>
          <a:p>
            <a:pPr indent="-342900" lvl="0" marL="457200" rtl="0">
              <a:spcBef>
                <a:spcPts val="1600"/>
              </a:spcBef>
              <a:spcAft>
                <a:spcPts val="0"/>
              </a:spcAft>
              <a:buSzPts val="1800"/>
              <a:buChar char="●"/>
            </a:pPr>
            <a:r>
              <a:rPr lang="en"/>
              <a:t>Deterministic (i.e. a given input will always result in the same output)</a:t>
            </a:r>
            <a:endParaRPr/>
          </a:p>
          <a:p>
            <a:pPr indent="-342900" lvl="0" marL="457200" rtl="0">
              <a:spcBef>
                <a:spcPts val="0"/>
              </a:spcBef>
              <a:spcAft>
                <a:spcPts val="0"/>
              </a:spcAft>
              <a:buSzPts val="1800"/>
              <a:buChar char="●"/>
            </a:pPr>
            <a:r>
              <a:rPr lang="en"/>
              <a:t>Computationally infeasible to generate the input from the output</a:t>
            </a:r>
            <a:endParaRPr/>
          </a:p>
          <a:p>
            <a:pPr indent="-342900" lvl="0" marL="457200" rtl="0">
              <a:spcBef>
                <a:spcPts val="0"/>
              </a:spcBef>
              <a:spcAft>
                <a:spcPts val="0"/>
              </a:spcAft>
              <a:buSzPts val="1800"/>
              <a:buChar char="●"/>
            </a:pPr>
            <a:r>
              <a:rPr lang="en"/>
              <a:t>Small changes to input should result in big (random-looking) changes to output (the outputs should not appear correlated in any way)</a:t>
            </a:r>
            <a:endParaRPr/>
          </a:p>
          <a:p>
            <a:pPr indent="-342900" lvl="0" marL="457200" rtl="0">
              <a:spcBef>
                <a:spcPts val="0"/>
              </a:spcBef>
              <a:spcAft>
                <a:spcPts val="0"/>
              </a:spcAft>
              <a:buSzPts val="1800"/>
              <a:buChar char="●"/>
            </a:pPr>
            <a:r>
              <a:rPr lang="en"/>
              <a:t>Computationally infeasible to create two inputs with the same output</a:t>
            </a:r>
            <a:endParaRPr/>
          </a:p>
          <a:p>
            <a:pPr indent="-342900" lvl="0" marL="457200">
              <a:spcBef>
                <a:spcPts val="0"/>
              </a:spcBef>
              <a:spcAft>
                <a:spcPts val="0"/>
              </a:spcAft>
              <a:buSzPts val="1800"/>
              <a:buChar char="●"/>
            </a:pPr>
            <a:r>
              <a:rPr lang="en"/>
              <a:t>Ideally, fast to compute</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73">
                                            <p:txEl>
                                              <p:pRg end="0" st="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73">
                                            <p:txEl>
                                              <p:pRg end="1" st="1"/>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73">
                                            <p:txEl>
                                              <p:pRg end="2" st="2"/>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73">
                                            <p:txEl>
                                              <p:pRg end="3" st="3"/>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73">
                                            <p:txEl>
                                              <p:pRg end="4" st="4"/>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73">
                                            <p:txEl>
                                              <p:pRg end="5" st="5"/>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77" name="Shape 177"/>
        <p:cNvGrpSpPr/>
        <p:nvPr/>
      </p:nvGrpSpPr>
      <p:grpSpPr>
        <a:xfrm>
          <a:off x="0" y="0"/>
          <a:ext cx="0" cy="0"/>
          <a:chOff x="0" y="0"/>
          <a:chExt cx="0" cy="0"/>
        </a:xfrm>
      </p:grpSpPr>
      <p:sp>
        <p:nvSpPr>
          <p:cNvPr id="178" name="Google Shape;178;p23"/>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
              <a:t>Proof of Work</a:t>
            </a:r>
            <a:endParaRPr/>
          </a:p>
        </p:txBody>
      </p:sp>
      <p:grpSp>
        <p:nvGrpSpPr>
          <p:cNvPr id="179" name="Google Shape;179;p23"/>
          <p:cNvGrpSpPr/>
          <p:nvPr/>
        </p:nvGrpSpPr>
        <p:grpSpPr>
          <a:xfrm>
            <a:off x="1775150" y="1284975"/>
            <a:ext cx="688200" cy="1046450"/>
            <a:chOff x="1308425" y="1723525"/>
            <a:chExt cx="688200" cy="1046450"/>
          </a:xfrm>
        </p:grpSpPr>
        <p:sp>
          <p:nvSpPr>
            <p:cNvPr id="180" name="Google Shape;180;p23"/>
            <p:cNvSpPr/>
            <p:nvPr/>
          </p:nvSpPr>
          <p:spPr>
            <a:xfrm>
              <a:off x="1308425" y="2197275"/>
              <a:ext cx="688200" cy="572700"/>
            </a:xfrm>
            <a:prstGeom prst="round2SameRect">
              <a:avLst>
                <a:gd fmla="val 16667" name="adj1"/>
                <a:gd fmla="val 0" name="adj2"/>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181" name="Google Shape;181;p23"/>
            <p:cNvSpPr/>
            <p:nvPr/>
          </p:nvSpPr>
          <p:spPr>
            <a:xfrm>
              <a:off x="1377275" y="1723525"/>
              <a:ext cx="550500" cy="406200"/>
            </a:xfrm>
            <a:prstGeom prst="ellipse">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grpSp>
      <p:sp>
        <p:nvSpPr>
          <p:cNvPr id="182" name="Google Shape;182;p23"/>
          <p:cNvSpPr txBox="1"/>
          <p:nvPr/>
        </p:nvSpPr>
        <p:spPr>
          <a:xfrm>
            <a:off x="1865450" y="1776650"/>
            <a:ext cx="597900" cy="451200"/>
          </a:xfrm>
          <a:prstGeom prst="rect">
            <a:avLst/>
          </a:prstGeom>
          <a:noFill/>
          <a:ln>
            <a:noFill/>
          </a:ln>
        </p:spPr>
        <p:txBody>
          <a:bodyPr anchorCtr="0" anchor="t" bIns="91425" lIns="91425" spcFirstLastPara="1" rIns="91425" wrap="square" tIns="91425">
            <a:noAutofit/>
          </a:bodyPr>
          <a:lstStyle/>
          <a:p>
            <a:pPr indent="0" lvl="0" marL="0" rtl="0">
              <a:spcBef>
                <a:spcPts val="0"/>
              </a:spcBef>
              <a:spcAft>
                <a:spcPts val="0"/>
              </a:spcAft>
              <a:buNone/>
            </a:pPr>
            <a:r>
              <a:rPr lang="en"/>
              <a:t>Alice</a:t>
            </a:r>
            <a:endParaRPr/>
          </a:p>
        </p:txBody>
      </p:sp>
      <p:grpSp>
        <p:nvGrpSpPr>
          <p:cNvPr id="183" name="Google Shape;183;p23"/>
          <p:cNvGrpSpPr/>
          <p:nvPr/>
        </p:nvGrpSpPr>
        <p:grpSpPr>
          <a:xfrm>
            <a:off x="5792200" y="1284975"/>
            <a:ext cx="688200" cy="1046450"/>
            <a:chOff x="1308425" y="1723525"/>
            <a:chExt cx="688200" cy="1046450"/>
          </a:xfrm>
        </p:grpSpPr>
        <p:sp>
          <p:nvSpPr>
            <p:cNvPr id="184" name="Google Shape;184;p23"/>
            <p:cNvSpPr/>
            <p:nvPr/>
          </p:nvSpPr>
          <p:spPr>
            <a:xfrm>
              <a:off x="1308425" y="2197275"/>
              <a:ext cx="688200" cy="572700"/>
            </a:xfrm>
            <a:prstGeom prst="round2SameRect">
              <a:avLst>
                <a:gd fmla="val 16667" name="adj1"/>
                <a:gd fmla="val 0" name="adj2"/>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185" name="Google Shape;185;p23"/>
            <p:cNvSpPr/>
            <p:nvPr/>
          </p:nvSpPr>
          <p:spPr>
            <a:xfrm>
              <a:off x="1377275" y="1723525"/>
              <a:ext cx="550500" cy="406200"/>
            </a:xfrm>
            <a:prstGeom prst="ellipse">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grpSp>
      <p:sp>
        <p:nvSpPr>
          <p:cNvPr id="186" name="Google Shape;186;p23"/>
          <p:cNvSpPr txBox="1"/>
          <p:nvPr/>
        </p:nvSpPr>
        <p:spPr>
          <a:xfrm>
            <a:off x="5882500" y="1776650"/>
            <a:ext cx="597900" cy="451200"/>
          </a:xfrm>
          <a:prstGeom prst="rect">
            <a:avLst/>
          </a:prstGeom>
          <a:noFill/>
          <a:ln>
            <a:noFill/>
          </a:ln>
        </p:spPr>
        <p:txBody>
          <a:bodyPr anchorCtr="0" anchor="t" bIns="91425" lIns="91425" spcFirstLastPara="1" rIns="91425" wrap="square" tIns="91425">
            <a:noAutofit/>
          </a:bodyPr>
          <a:lstStyle/>
          <a:p>
            <a:pPr indent="0" lvl="0" marL="0" rtl="0">
              <a:spcBef>
                <a:spcPts val="0"/>
              </a:spcBef>
              <a:spcAft>
                <a:spcPts val="0"/>
              </a:spcAft>
              <a:buNone/>
            </a:pPr>
            <a:r>
              <a:rPr lang="en"/>
              <a:t>Bob</a:t>
            </a:r>
            <a:endParaRPr/>
          </a:p>
        </p:txBody>
      </p:sp>
      <p:grpSp>
        <p:nvGrpSpPr>
          <p:cNvPr id="187" name="Google Shape;187;p23"/>
          <p:cNvGrpSpPr/>
          <p:nvPr/>
        </p:nvGrpSpPr>
        <p:grpSpPr>
          <a:xfrm>
            <a:off x="1775150" y="3614350"/>
            <a:ext cx="688200" cy="1046450"/>
            <a:chOff x="1308425" y="1723525"/>
            <a:chExt cx="688200" cy="1046450"/>
          </a:xfrm>
        </p:grpSpPr>
        <p:sp>
          <p:nvSpPr>
            <p:cNvPr id="188" name="Google Shape;188;p23"/>
            <p:cNvSpPr/>
            <p:nvPr/>
          </p:nvSpPr>
          <p:spPr>
            <a:xfrm>
              <a:off x="1308425" y="2197275"/>
              <a:ext cx="688200" cy="572700"/>
            </a:xfrm>
            <a:prstGeom prst="round2SameRect">
              <a:avLst>
                <a:gd fmla="val 16667" name="adj1"/>
                <a:gd fmla="val 0" name="adj2"/>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189" name="Google Shape;189;p23"/>
            <p:cNvSpPr/>
            <p:nvPr/>
          </p:nvSpPr>
          <p:spPr>
            <a:xfrm>
              <a:off x="1377275" y="1723525"/>
              <a:ext cx="550500" cy="406200"/>
            </a:xfrm>
            <a:prstGeom prst="ellipse">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grpSp>
      <p:sp>
        <p:nvSpPr>
          <p:cNvPr id="190" name="Google Shape;190;p23"/>
          <p:cNvSpPr txBox="1"/>
          <p:nvPr/>
        </p:nvSpPr>
        <p:spPr>
          <a:xfrm>
            <a:off x="1775150" y="4128575"/>
            <a:ext cx="886800" cy="451200"/>
          </a:xfrm>
          <a:prstGeom prst="rect">
            <a:avLst/>
          </a:prstGeom>
          <a:noFill/>
          <a:ln>
            <a:noFill/>
          </a:ln>
        </p:spPr>
        <p:txBody>
          <a:bodyPr anchorCtr="0" anchor="t" bIns="91425" lIns="91425" spcFirstLastPara="1" rIns="91425" wrap="square" tIns="91425">
            <a:noAutofit/>
          </a:bodyPr>
          <a:lstStyle/>
          <a:p>
            <a:pPr indent="0" lvl="0" marL="0" rtl="0">
              <a:spcBef>
                <a:spcPts val="0"/>
              </a:spcBef>
              <a:spcAft>
                <a:spcPts val="0"/>
              </a:spcAft>
              <a:buNone/>
            </a:pPr>
            <a:r>
              <a:rPr lang="en"/>
              <a:t>Charlie</a:t>
            </a:r>
            <a:endParaRPr/>
          </a:p>
        </p:txBody>
      </p:sp>
      <p:grpSp>
        <p:nvGrpSpPr>
          <p:cNvPr id="191" name="Google Shape;191;p23"/>
          <p:cNvGrpSpPr/>
          <p:nvPr/>
        </p:nvGrpSpPr>
        <p:grpSpPr>
          <a:xfrm>
            <a:off x="5792200" y="3614350"/>
            <a:ext cx="688200" cy="1046450"/>
            <a:chOff x="1308425" y="1723525"/>
            <a:chExt cx="688200" cy="1046450"/>
          </a:xfrm>
        </p:grpSpPr>
        <p:sp>
          <p:nvSpPr>
            <p:cNvPr id="192" name="Google Shape;192;p23"/>
            <p:cNvSpPr/>
            <p:nvPr/>
          </p:nvSpPr>
          <p:spPr>
            <a:xfrm>
              <a:off x="1308425" y="2197275"/>
              <a:ext cx="688200" cy="572700"/>
            </a:xfrm>
            <a:prstGeom prst="round2SameRect">
              <a:avLst>
                <a:gd fmla="val 16667" name="adj1"/>
                <a:gd fmla="val 0" name="adj2"/>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193" name="Google Shape;193;p23"/>
            <p:cNvSpPr/>
            <p:nvPr/>
          </p:nvSpPr>
          <p:spPr>
            <a:xfrm>
              <a:off x="1377275" y="1723525"/>
              <a:ext cx="550500" cy="406200"/>
            </a:xfrm>
            <a:prstGeom prst="ellipse">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grpSp>
      <p:sp>
        <p:nvSpPr>
          <p:cNvPr id="194" name="Google Shape;194;p23"/>
          <p:cNvSpPr txBox="1"/>
          <p:nvPr/>
        </p:nvSpPr>
        <p:spPr>
          <a:xfrm>
            <a:off x="5703654" y="4128575"/>
            <a:ext cx="1155900" cy="451200"/>
          </a:xfrm>
          <a:prstGeom prst="rect">
            <a:avLst/>
          </a:prstGeom>
          <a:noFill/>
          <a:ln>
            <a:noFill/>
          </a:ln>
        </p:spPr>
        <p:txBody>
          <a:bodyPr anchorCtr="0" anchor="t" bIns="91425" lIns="91425" spcFirstLastPara="1" rIns="91425" wrap="square" tIns="91425">
            <a:noAutofit/>
          </a:bodyPr>
          <a:lstStyle/>
          <a:p>
            <a:pPr indent="0" lvl="0" marL="0" rtl="0">
              <a:spcBef>
                <a:spcPts val="0"/>
              </a:spcBef>
              <a:spcAft>
                <a:spcPts val="0"/>
              </a:spcAft>
              <a:buNone/>
            </a:pPr>
            <a:r>
              <a:rPr lang="en"/>
              <a:t>Deborah</a:t>
            </a:r>
            <a:endParaRPr/>
          </a:p>
        </p:txBody>
      </p:sp>
      <p:sp>
        <p:nvSpPr>
          <p:cNvPr id="195" name="Google Shape;195;p23"/>
          <p:cNvSpPr/>
          <p:nvPr/>
        </p:nvSpPr>
        <p:spPr>
          <a:xfrm flipH="1">
            <a:off x="1026550" y="1588175"/>
            <a:ext cx="496200" cy="572700"/>
          </a:xfrm>
          <a:prstGeom prst="verticalScroll">
            <a:avLst>
              <a:gd fmla="val 12500" name="adj"/>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196" name="Google Shape;196;p23"/>
          <p:cNvSpPr/>
          <p:nvPr/>
        </p:nvSpPr>
        <p:spPr>
          <a:xfrm flipH="1">
            <a:off x="1026550" y="4067825"/>
            <a:ext cx="496200" cy="572700"/>
          </a:xfrm>
          <a:prstGeom prst="verticalScroll">
            <a:avLst>
              <a:gd fmla="val 12500" name="adj"/>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197" name="Google Shape;197;p23"/>
          <p:cNvSpPr/>
          <p:nvPr/>
        </p:nvSpPr>
        <p:spPr>
          <a:xfrm flipH="1">
            <a:off x="6734300" y="1521850"/>
            <a:ext cx="496200" cy="572700"/>
          </a:xfrm>
          <a:prstGeom prst="verticalScroll">
            <a:avLst>
              <a:gd fmla="val 12500" name="adj"/>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198" name="Google Shape;198;p23"/>
          <p:cNvSpPr/>
          <p:nvPr/>
        </p:nvSpPr>
        <p:spPr>
          <a:xfrm flipH="1">
            <a:off x="6796450" y="4067825"/>
            <a:ext cx="496200" cy="572700"/>
          </a:xfrm>
          <a:prstGeom prst="verticalScroll">
            <a:avLst>
              <a:gd fmla="val 12500" name="adj"/>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199" name="Google Shape;199;p23"/>
          <p:cNvSpPr/>
          <p:nvPr/>
        </p:nvSpPr>
        <p:spPr>
          <a:xfrm flipH="1" rot="1685396">
            <a:off x="2735770" y="1744643"/>
            <a:ext cx="115959" cy="301041"/>
          </a:xfrm>
          <a:prstGeom prst="moon">
            <a:avLst>
              <a:gd fmla="val 50000" name="adj"/>
            </a:avLst>
          </a:prstGeom>
          <a:solidFill>
            <a:srgbClr val="FFFFFF"/>
          </a:solidFill>
          <a:ln cap="flat" cmpd="sng" w="9525">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200" name="Google Shape;200;p23"/>
          <p:cNvSpPr/>
          <p:nvPr/>
        </p:nvSpPr>
        <p:spPr>
          <a:xfrm flipH="1" rot="1686618">
            <a:off x="2779829" y="1667661"/>
            <a:ext cx="213935" cy="554030"/>
          </a:xfrm>
          <a:prstGeom prst="moon">
            <a:avLst>
              <a:gd fmla="val 50000" name="adj"/>
            </a:avLst>
          </a:prstGeom>
          <a:solidFill>
            <a:srgbClr val="FFFFFF"/>
          </a:solidFill>
          <a:ln cap="flat" cmpd="sng" w="9525">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201" name="Google Shape;201;p23"/>
          <p:cNvSpPr/>
          <p:nvPr/>
        </p:nvSpPr>
        <p:spPr>
          <a:xfrm flipH="1" rot="1686712">
            <a:off x="2904425" y="1603495"/>
            <a:ext cx="308153" cy="797488"/>
          </a:xfrm>
          <a:prstGeom prst="moon">
            <a:avLst>
              <a:gd fmla="val 50000" name="adj"/>
            </a:avLst>
          </a:prstGeom>
          <a:solidFill>
            <a:srgbClr val="FFFFFF"/>
          </a:solidFill>
          <a:ln cap="flat" cmpd="sng" w="9525">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202" name="Google Shape;202;p23"/>
          <p:cNvSpPr/>
          <p:nvPr/>
        </p:nvSpPr>
        <p:spPr>
          <a:xfrm flipH="1" rot="-827059">
            <a:off x="2749944" y="3868030"/>
            <a:ext cx="115836" cy="301160"/>
          </a:xfrm>
          <a:prstGeom prst="moon">
            <a:avLst>
              <a:gd fmla="val 50000" name="adj"/>
            </a:avLst>
          </a:prstGeom>
          <a:solidFill>
            <a:srgbClr val="FFFFFF"/>
          </a:solidFill>
          <a:ln cap="flat" cmpd="sng" w="9525">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203" name="Google Shape;203;p23"/>
          <p:cNvSpPr/>
          <p:nvPr/>
        </p:nvSpPr>
        <p:spPr>
          <a:xfrm flipH="1" rot="-826984">
            <a:off x="2803037" y="3716351"/>
            <a:ext cx="214064" cy="554151"/>
          </a:xfrm>
          <a:prstGeom prst="moon">
            <a:avLst>
              <a:gd fmla="val 50000" name="adj"/>
            </a:avLst>
          </a:prstGeom>
          <a:solidFill>
            <a:srgbClr val="FFFFFF"/>
          </a:solidFill>
          <a:ln cap="flat" cmpd="sng" w="9525">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204" name="Google Shape;204;p23"/>
          <p:cNvSpPr/>
          <p:nvPr/>
        </p:nvSpPr>
        <p:spPr>
          <a:xfrm flipH="1" rot="-824321">
            <a:off x="2922156" y="3522771"/>
            <a:ext cx="308218" cy="797538"/>
          </a:xfrm>
          <a:prstGeom prst="moon">
            <a:avLst>
              <a:gd fmla="val 50000" name="adj"/>
            </a:avLst>
          </a:prstGeom>
          <a:solidFill>
            <a:srgbClr val="FFFFFF"/>
          </a:solidFill>
          <a:ln cap="flat" cmpd="sng" w="9525">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205" name="Google Shape;205;p23"/>
          <p:cNvSpPr/>
          <p:nvPr/>
        </p:nvSpPr>
        <p:spPr>
          <a:xfrm flipH="1" rot="9166356">
            <a:off x="5442642" y="1694774"/>
            <a:ext cx="116060" cy="301080"/>
          </a:xfrm>
          <a:prstGeom prst="moon">
            <a:avLst>
              <a:gd fmla="val 50000" name="adj"/>
            </a:avLst>
          </a:prstGeom>
          <a:solidFill>
            <a:srgbClr val="FFFFFF"/>
          </a:solidFill>
          <a:ln cap="flat" cmpd="sng" w="9525">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206" name="Google Shape;206;p23"/>
          <p:cNvSpPr/>
          <p:nvPr/>
        </p:nvSpPr>
        <p:spPr>
          <a:xfrm flipH="1" rot="9167278">
            <a:off x="5299971" y="1616869"/>
            <a:ext cx="213871" cy="553864"/>
          </a:xfrm>
          <a:prstGeom prst="moon">
            <a:avLst>
              <a:gd fmla="val 50000" name="adj"/>
            </a:avLst>
          </a:prstGeom>
          <a:solidFill>
            <a:srgbClr val="FFFFFF"/>
          </a:solidFill>
          <a:ln cap="flat" cmpd="sng" w="9525">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207" name="Google Shape;207;p23"/>
          <p:cNvSpPr/>
          <p:nvPr/>
        </p:nvSpPr>
        <p:spPr>
          <a:xfrm flipH="1" rot="9170179">
            <a:off x="5107769" y="1603489"/>
            <a:ext cx="308192" cy="797523"/>
          </a:xfrm>
          <a:prstGeom prst="moon">
            <a:avLst>
              <a:gd fmla="val 50000" name="adj"/>
            </a:avLst>
          </a:prstGeom>
          <a:solidFill>
            <a:srgbClr val="FFFFFF"/>
          </a:solidFill>
          <a:ln cap="flat" cmpd="sng" w="9525">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208" name="Google Shape;208;p23"/>
          <p:cNvSpPr/>
          <p:nvPr/>
        </p:nvSpPr>
        <p:spPr>
          <a:xfrm flipH="1" rot="-9293613">
            <a:off x="5404979" y="3803784"/>
            <a:ext cx="115955" cy="301034"/>
          </a:xfrm>
          <a:prstGeom prst="moon">
            <a:avLst>
              <a:gd fmla="val 50000" name="adj"/>
            </a:avLst>
          </a:prstGeom>
          <a:solidFill>
            <a:srgbClr val="FFFFFF"/>
          </a:solidFill>
          <a:ln cap="flat" cmpd="sng" w="9525">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209" name="Google Shape;209;p23"/>
          <p:cNvSpPr/>
          <p:nvPr/>
        </p:nvSpPr>
        <p:spPr>
          <a:xfrm flipH="1" rot="-9296657">
            <a:off x="5260358" y="3632854"/>
            <a:ext cx="213932" cy="553895"/>
          </a:xfrm>
          <a:prstGeom prst="moon">
            <a:avLst>
              <a:gd fmla="val 50000" name="adj"/>
            </a:avLst>
          </a:prstGeom>
          <a:solidFill>
            <a:srgbClr val="FFFFFF"/>
          </a:solidFill>
          <a:ln cap="flat" cmpd="sng" w="9525">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210" name="Google Shape;210;p23"/>
          <p:cNvSpPr/>
          <p:nvPr/>
        </p:nvSpPr>
        <p:spPr>
          <a:xfrm flipH="1" rot="-9295952">
            <a:off x="5038829" y="3462891"/>
            <a:ext cx="308012" cy="797351"/>
          </a:xfrm>
          <a:prstGeom prst="moon">
            <a:avLst>
              <a:gd fmla="val 50000" name="adj"/>
            </a:avLst>
          </a:prstGeom>
          <a:solidFill>
            <a:srgbClr val="FFFFFF"/>
          </a:solidFill>
          <a:ln cap="flat" cmpd="sng" w="9525">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14" name="Shape 214"/>
        <p:cNvGrpSpPr/>
        <p:nvPr/>
      </p:nvGrpSpPr>
      <p:grpSpPr>
        <a:xfrm>
          <a:off x="0" y="0"/>
          <a:ext cx="0" cy="0"/>
          <a:chOff x="0" y="0"/>
          <a:chExt cx="0" cy="0"/>
        </a:xfrm>
      </p:grpSpPr>
      <p:sp>
        <p:nvSpPr>
          <p:cNvPr id="215" name="Google Shape;215;p24"/>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
              <a:t>Proof of Work</a:t>
            </a:r>
            <a:endParaRPr/>
          </a:p>
        </p:txBody>
      </p:sp>
      <p:sp>
        <p:nvSpPr>
          <p:cNvPr id="216" name="Google Shape;216;p24"/>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381000" lvl="0" marL="457200" rtl="0">
              <a:spcBef>
                <a:spcPts val="0"/>
              </a:spcBef>
              <a:spcAft>
                <a:spcPts val="0"/>
              </a:spcAft>
              <a:buSzPts val="2400"/>
              <a:buChar char="●"/>
            </a:pPr>
            <a:r>
              <a:rPr lang="en" sz="2400"/>
              <a:t>BIG IDEA: trust the ledger that has had the most “work” into it.</a:t>
            </a:r>
            <a:br>
              <a:rPr lang="en" sz="2400"/>
            </a:br>
            <a:br>
              <a:rPr lang="en" sz="2400"/>
            </a:br>
            <a:endParaRPr sz="2400"/>
          </a:p>
          <a:p>
            <a:pPr indent="-381000" lvl="0" marL="457200" rtl="0">
              <a:spcBef>
                <a:spcPts val="0"/>
              </a:spcBef>
              <a:spcAft>
                <a:spcPts val="0"/>
              </a:spcAft>
              <a:buSzPts val="2400"/>
              <a:buChar char="●"/>
            </a:pPr>
            <a:r>
              <a:rPr lang="en" sz="2400"/>
              <a:t>What do we mean by work? Hashing!</a:t>
            </a:r>
            <a:endParaRPr sz="2400"/>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16">
                                            <p:txEl>
                                              <p:pRg end="0" st="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16">
                                            <p:txEl>
                                              <p:pRg end="1" st="1"/>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20" name="Shape 220"/>
        <p:cNvGrpSpPr/>
        <p:nvPr/>
      </p:nvGrpSpPr>
      <p:grpSpPr>
        <a:xfrm>
          <a:off x="0" y="0"/>
          <a:ext cx="0" cy="0"/>
          <a:chOff x="0" y="0"/>
          <a:chExt cx="0" cy="0"/>
        </a:xfrm>
      </p:grpSpPr>
      <p:sp>
        <p:nvSpPr>
          <p:cNvPr id="221" name="Google Shape;221;p25"/>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Proof of Work</a:t>
            </a:r>
            <a:endParaRPr/>
          </a:p>
        </p:txBody>
      </p:sp>
      <p:grpSp>
        <p:nvGrpSpPr>
          <p:cNvPr id="222" name="Google Shape;222;p25"/>
          <p:cNvGrpSpPr/>
          <p:nvPr/>
        </p:nvGrpSpPr>
        <p:grpSpPr>
          <a:xfrm>
            <a:off x="4402213" y="1284963"/>
            <a:ext cx="688200" cy="1046450"/>
            <a:chOff x="1308425" y="1723525"/>
            <a:chExt cx="688200" cy="1046450"/>
          </a:xfrm>
        </p:grpSpPr>
        <p:sp>
          <p:nvSpPr>
            <p:cNvPr id="223" name="Google Shape;223;p25"/>
            <p:cNvSpPr/>
            <p:nvPr/>
          </p:nvSpPr>
          <p:spPr>
            <a:xfrm>
              <a:off x="1308425" y="2197275"/>
              <a:ext cx="688200" cy="572700"/>
            </a:xfrm>
            <a:prstGeom prst="round2SameRect">
              <a:avLst>
                <a:gd fmla="val 16667" name="adj1"/>
                <a:gd fmla="val 0" name="adj2"/>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224" name="Google Shape;224;p25"/>
            <p:cNvSpPr/>
            <p:nvPr/>
          </p:nvSpPr>
          <p:spPr>
            <a:xfrm>
              <a:off x="1377275" y="1723525"/>
              <a:ext cx="550500" cy="406200"/>
            </a:xfrm>
            <a:prstGeom prst="ellipse">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grpSp>
      <p:sp>
        <p:nvSpPr>
          <p:cNvPr id="225" name="Google Shape;225;p25"/>
          <p:cNvSpPr txBox="1"/>
          <p:nvPr/>
        </p:nvSpPr>
        <p:spPr>
          <a:xfrm>
            <a:off x="4492513" y="1776638"/>
            <a:ext cx="597900" cy="451200"/>
          </a:xfrm>
          <a:prstGeom prst="rect">
            <a:avLst/>
          </a:prstGeom>
          <a:noFill/>
          <a:ln>
            <a:noFill/>
          </a:ln>
        </p:spPr>
        <p:txBody>
          <a:bodyPr anchorCtr="0" anchor="t" bIns="91425" lIns="91425" spcFirstLastPara="1" rIns="91425" wrap="square" tIns="91425">
            <a:noAutofit/>
          </a:bodyPr>
          <a:lstStyle/>
          <a:p>
            <a:pPr indent="0" lvl="0" marL="0" rtl="0">
              <a:spcBef>
                <a:spcPts val="0"/>
              </a:spcBef>
              <a:spcAft>
                <a:spcPts val="0"/>
              </a:spcAft>
              <a:buNone/>
            </a:pPr>
            <a:r>
              <a:rPr lang="en"/>
              <a:t>Alice</a:t>
            </a:r>
            <a:endParaRPr/>
          </a:p>
        </p:txBody>
      </p:sp>
      <p:grpSp>
        <p:nvGrpSpPr>
          <p:cNvPr id="226" name="Google Shape;226;p25"/>
          <p:cNvGrpSpPr/>
          <p:nvPr/>
        </p:nvGrpSpPr>
        <p:grpSpPr>
          <a:xfrm>
            <a:off x="7129100" y="1284975"/>
            <a:ext cx="688200" cy="1046450"/>
            <a:chOff x="1308425" y="1723525"/>
            <a:chExt cx="688200" cy="1046450"/>
          </a:xfrm>
        </p:grpSpPr>
        <p:sp>
          <p:nvSpPr>
            <p:cNvPr id="227" name="Google Shape;227;p25"/>
            <p:cNvSpPr/>
            <p:nvPr/>
          </p:nvSpPr>
          <p:spPr>
            <a:xfrm>
              <a:off x="1308425" y="2197275"/>
              <a:ext cx="688200" cy="572700"/>
            </a:xfrm>
            <a:prstGeom prst="round2SameRect">
              <a:avLst>
                <a:gd fmla="val 16667" name="adj1"/>
                <a:gd fmla="val 0" name="adj2"/>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228" name="Google Shape;228;p25"/>
            <p:cNvSpPr/>
            <p:nvPr/>
          </p:nvSpPr>
          <p:spPr>
            <a:xfrm>
              <a:off x="1377275" y="1723525"/>
              <a:ext cx="550500" cy="406200"/>
            </a:xfrm>
            <a:prstGeom prst="ellipse">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grpSp>
      <p:sp>
        <p:nvSpPr>
          <p:cNvPr id="229" name="Google Shape;229;p25"/>
          <p:cNvSpPr txBox="1"/>
          <p:nvPr/>
        </p:nvSpPr>
        <p:spPr>
          <a:xfrm>
            <a:off x="7219400" y="1776650"/>
            <a:ext cx="597900" cy="451200"/>
          </a:xfrm>
          <a:prstGeom prst="rect">
            <a:avLst/>
          </a:prstGeom>
          <a:noFill/>
          <a:ln>
            <a:noFill/>
          </a:ln>
        </p:spPr>
        <p:txBody>
          <a:bodyPr anchorCtr="0" anchor="t" bIns="91425" lIns="91425" spcFirstLastPara="1" rIns="91425" wrap="square" tIns="91425">
            <a:noAutofit/>
          </a:bodyPr>
          <a:lstStyle/>
          <a:p>
            <a:pPr indent="0" lvl="0" marL="0" rtl="0">
              <a:spcBef>
                <a:spcPts val="0"/>
              </a:spcBef>
              <a:spcAft>
                <a:spcPts val="0"/>
              </a:spcAft>
              <a:buNone/>
            </a:pPr>
            <a:r>
              <a:rPr lang="en"/>
              <a:t>Bob</a:t>
            </a:r>
            <a:endParaRPr/>
          </a:p>
        </p:txBody>
      </p:sp>
      <p:grpSp>
        <p:nvGrpSpPr>
          <p:cNvPr id="230" name="Google Shape;230;p25"/>
          <p:cNvGrpSpPr/>
          <p:nvPr/>
        </p:nvGrpSpPr>
        <p:grpSpPr>
          <a:xfrm>
            <a:off x="4442413" y="3614350"/>
            <a:ext cx="688200" cy="1046450"/>
            <a:chOff x="1308425" y="1723525"/>
            <a:chExt cx="688200" cy="1046450"/>
          </a:xfrm>
        </p:grpSpPr>
        <p:sp>
          <p:nvSpPr>
            <p:cNvPr id="231" name="Google Shape;231;p25"/>
            <p:cNvSpPr/>
            <p:nvPr/>
          </p:nvSpPr>
          <p:spPr>
            <a:xfrm>
              <a:off x="1308425" y="2197275"/>
              <a:ext cx="688200" cy="572700"/>
            </a:xfrm>
            <a:prstGeom prst="round2SameRect">
              <a:avLst>
                <a:gd fmla="val 16667" name="adj1"/>
                <a:gd fmla="val 0" name="adj2"/>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232" name="Google Shape;232;p25"/>
            <p:cNvSpPr/>
            <p:nvPr/>
          </p:nvSpPr>
          <p:spPr>
            <a:xfrm>
              <a:off x="1377275" y="1723525"/>
              <a:ext cx="550500" cy="406200"/>
            </a:xfrm>
            <a:prstGeom prst="ellipse">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grpSp>
      <p:sp>
        <p:nvSpPr>
          <p:cNvPr id="233" name="Google Shape;233;p25"/>
          <p:cNvSpPr txBox="1"/>
          <p:nvPr/>
        </p:nvSpPr>
        <p:spPr>
          <a:xfrm>
            <a:off x="4442413" y="4128575"/>
            <a:ext cx="886800" cy="451200"/>
          </a:xfrm>
          <a:prstGeom prst="rect">
            <a:avLst/>
          </a:prstGeom>
          <a:noFill/>
          <a:ln>
            <a:noFill/>
          </a:ln>
        </p:spPr>
        <p:txBody>
          <a:bodyPr anchorCtr="0" anchor="t" bIns="91425" lIns="91425" spcFirstLastPara="1" rIns="91425" wrap="square" tIns="91425">
            <a:noAutofit/>
          </a:bodyPr>
          <a:lstStyle/>
          <a:p>
            <a:pPr indent="0" lvl="0" marL="0" rtl="0">
              <a:spcBef>
                <a:spcPts val="0"/>
              </a:spcBef>
              <a:spcAft>
                <a:spcPts val="0"/>
              </a:spcAft>
              <a:buNone/>
            </a:pPr>
            <a:r>
              <a:rPr lang="en"/>
              <a:t>Charlie</a:t>
            </a:r>
            <a:endParaRPr/>
          </a:p>
        </p:txBody>
      </p:sp>
      <p:grpSp>
        <p:nvGrpSpPr>
          <p:cNvPr id="234" name="Google Shape;234;p25"/>
          <p:cNvGrpSpPr/>
          <p:nvPr/>
        </p:nvGrpSpPr>
        <p:grpSpPr>
          <a:xfrm>
            <a:off x="7129100" y="3614350"/>
            <a:ext cx="688200" cy="1046450"/>
            <a:chOff x="1308425" y="1723525"/>
            <a:chExt cx="688200" cy="1046450"/>
          </a:xfrm>
        </p:grpSpPr>
        <p:sp>
          <p:nvSpPr>
            <p:cNvPr id="235" name="Google Shape;235;p25"/>
            <p:cNvSpPr/>
            <p:nvPr/>
          </p:nvSpPr>
          <p:spPr>
            <a:xfrm>
              <a:off x="1308425" y="2197275"/>
              <a:ext cx="688200" cy="572700"/>
            </a:xfrm>
            <a:prstGeom prst="round2SameRect">
              <a:avLst>
                <a:gd fmla="val 16667" name="adj1"/>
                <a:gd fmla="val 0" name="adj2"/>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236" name="Google Shape;236;p25"/>
            <p:cNvSpPr/>
            <p:nvPr/>
          </p:nvSpPr>
          <p:spPr>
            <a:xfrm>
              <a:off x="1377275" y="1723525"/>
              <a:ext cx="550500" cy="406200"/>
            </a:xfrm>
            <a:prstGeom prst="ellipse">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grpSp>
      <p:sp>
        <p:nvSpPr>
          <p:cNvPr id="237" name="Google Shape;237;p25"/>
          <p:cNvSpPr txBox="1"/>
          <p:nvPr/>
        </p:nvSpPr>
        <p:spPr>
          <a:xfrm>
            <a:off x="7040554" y="4128575"/>
            <a:ext cx="1155900" cy="451200"/>
          </a:xfrm>
          <a:prstGeom prst="rect">
            <a:avLst/>
          </a:prstGeom>
          <a:noFill/>
          <a:ln>
            <a:noFill/>
          </a:ln>
        </p:spPr>
        <p:txBody>
          <a:bodyPr anchorCtr="0" anchor="t" bIns="91425" lIns="91425" spcFirstLastPara="1" rIns="91425" wrap="square" tIns="91425">
            <a:noAutofit/>
          </a:bodyPr>
          <a:lstStyle/>
          <a:p>
            <a:pPr indent="0" lvl="0" marL="0" rtl="0">
              <a:spcBef>
                <a:spcPts val="0"/>
              </a:spcBef>
              <a:spcAft>
                <a:spcPts val="0"/>
              </a:spcAft>
              <a:buNone/>
            </a:pPr>
            <a:r>
              <a:rPr lang="en"/>
              <a:t>Deborah</a:t>
            </a:r>
            <a:endParaRPr/>
          </a:p>
        </p:txBody>
      </p:sp>
      <p:grpSp>
        <p:nvGrpSpPr>
          <p:cNvPr id="238" name="Google Shape;238;p25"/>
          <p:cNvGrpSpPr/>
          <p:nvPr/>
        </p:nvGrpSpPr>
        <p:grpSpPr>
          <a:xfrm>
            <a:off x="3702764" y="1490227"/>
            <a:ext cx="3250641" cy="3118493"/>
            <a:chOff x="3702764" y="1490227"/>
            <a:chExt cx="3250641" cy="3118493"/>
          </a:xfrm>
        </p:grpSpPr>
        <p:sp>
          <p:nvSpPr>
            <p:cNvPr id="239" name="Google Shape;239;p25"/>
            <p:cNvSpPr/>
            <p:nvPr/>
          </p:nvSpPr>
          <p:spPr>
            <a:xfrm flipH="1" rot="10595402">
              <a:off x="4103979" y="1699689"/>
              <a:ext cx="116005" cy="301138"/>
            </a:xfrm>
            <a:prstGeom prst="moon">
              <a:avLst>
                <a:gd fmla="val 50000" name="adj"/>
              </a:avLst>
            </a:prstGeom>
            <a:solidFill>
              <a:srgbClr val="FFFFFF"/>
            </a:solidFill>
            <a:ln cap="flat" cmpd="sng" w="9525">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240" name="Google Shape;240;p25"/>
            <p:cNvSpPr/>
            <p:nvPr/>
          </p:nvSpPr>
          <p:spPr>
            <a:xfrm flipH="1" rot="10592925">
              <a:off x="3949755" y="1579802"/>
              <a:ext cx="214289" cy="553902"/>
            </a:xfrm>
            <a:prstGeom prst="moon">
              <a:avLst>
                <a:gd fmla="val 50000" name="adj"/>
              </a:avLst>
            </a:prstGeom>
            <a:solidFill>
              <a:srgbClr val="FFFFFF"/>
            </a:solidFill>
            <a:ln cap="flat" cmpd="sng" w="9525">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241" name="Google Shape;241;p25"/>
            <p:cNvSpPr/>
            <p:nvPr/>
          </p:nvSpPr>
          <p:spPr>
            <a:xfrm flipH="1" rot="10595653">
              <a:off x="3726342" y="1498663"/>
              <a:ext cx="308044" cy="797628"/>
            </a:xfrm>
            <a:prstGeom prst="moon">
              <a:avLst>
                <a:gd fmla="val 50000" name="adj"/>
              </a:avLst>
            </a:prstGeom>
            <a:solidFill>
              <a:srgbClr val="FFFFFF"/>
            </a:solidFill>
            <a:ln cap="flat" cmpd="sng" w="9525">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242" name="Google Shape;242;p25"/>
            <p:cNvSpPr/>
            <p:nvPr/>
          </p:nvSpPr>
          <p:spPr>
            <a:xfrm flipH="1" rot="-10719860">
              <a:off x="4104062" y="4045476"/>
              <a:ext cx="115831" cy="301001"/>
            </a:xfrm>
            <a:prstGeom prst="moon">
              <a:avLst>
                <a:gd fmla="val 50000" name="adj"/>
              </a:avLst>
            </a:prstGeom>
            <a:solidFill>
              <a:srgbClr val="FFFFFF"/>
            </a:solidFill>
            <a:ln cap="flat" cmpd="sng" w="9525">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243" name="Google Shape;243;p25"/>
            <p:cNvSpPr/>
            <p:nvPr/>
          </p:nvSpPr>
          <p:spPr>
            <a:xfrm flipH="1" rot="-10713352">
              <a:off x="3949655" y="3916217"/>
              <a:ext cx="214268" cy="554279"/>
            </a:xfrm>
            <a:prstGeom prst="moon">
              <a:avLst>
                <a:gd fmla="val 50000" name="adj"/>
              </a:avLst>
            </a:prstGeom>
            <a:solidFill>
              <a:srgbClr val="FFFFFF"/>
            </a:solidFill>
            <a:ln cap="flat" cmpd="sng" w="9525">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244" name="Google Shape;244;p25"/>
            <p:cNvSpPr/>
            <p:nvPr/>
          </p:nvSpPr>
          <p:spPr>
            <a:xfrm flipH="1" rot="-10709730">
              <a:off x="3761273" y="3807139"/>
              <a:ext cx="308506" cy="797661"/>
            </a:xfrm>
            <a:prstGeom prst="moon">
              <a:avLst>
                <a:gd fmla="val 50000" name="adj"/>
              </a:avLst>
            </a:prstGeom>
            <a:solidFill>
              <a:srgbClr val="FFFFFF"/>
            </a:solidFill>
            <a:ln cap="flat" cmpd="sng" w="9525">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245" name="Google Shape;245;p25"/>
            <p:cNvSpPr/>
            <p:nvPr/>
          </p:nvSpPr>
          <p:spPr>
            <a:xfrm flipH="1" rot="10398968">
              <a:off x="6820694" y="1775836"/>
              <a:ext cx="115988" cy="301049"/>
            </a:xfrm>
            <a:prstGeom prst="moon">
              <a:avLst>
                <a:gd fmla="val 50000" name="adj"/>
              </a:avLst>
            </a:prstGeom>
            <a:solidFill>
              <a:srgbClr val="FFFFFF"/>
            </a:solidFill>
            <a:ln cap="flat" cmpd="sng" w="9525">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246" name="Google Shape;246;p25"/>
            <p:cNvSpPr/>
            <p:nvPr/>
          </p:nvSpPr>
          <p:spPr>
            <a:xfrm flipH="1" rot="10404163">
              <a:off x="6666818" y="1661893"/>
              <a:ext cx="214118" cy="553898"/>
            </a:xfrm>
            <a:prstGeom prst="moon">
              <a:avLst>
                <a:gd fmla="val 50000" name="adj"/>
              </a:avLst>
            </a:prstGeom>
            <a:solidFill>
              <a:srgbClr val="FFFFFF"/>
            </a:solidFill>
            <a:ln cap="flat" cmpd="sng" w="9525">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247" name="Google Shape;247;p25"/>
            <p:cNvSpPr/>
            <p:nvPr/>
          </p:nvSpPr>
          <p:spPr>
            <a:xfrm flipH="1" rot="10404444">
              <a:off x="6445788" y="1590713"/>
              <a:ext cx="308339" cy="797337"/>
            </a:xfrm>
            <a:prstGeom prst="moon">
              <a:avLst>
                <a:gd fmla="val 50000" name="adj"/>
              </a:avLst>
            </a:prstGeom>
            <a:solidFill>
              <a:srgbClr val="FFFFFF"/>
            </a:solidFill>
            <a:ln cap="flat" cmpd="sng" w="9525">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248" name="Google Shape;248;p25"/>
            <p:cNvSpPr/>
            <p:nvPr/>
          </p:nvSpPr>
          <p:spPr>
            <a:xfrm flipH="1" rot="-10746706">
              <a:off x="6834899" y="4025935"/>
              <a:ext cx="116114" cy="300938"/>
            </a:xfrm>
            <a:prstGeom prst="moon">
              <a:avLst>
                <a:gd fmla="val 50000" name="adj"/>
              </a:avLst>
            </a:prstGeom>
            <a:solidFill>
              <a:srgbClr val="FFFFFF"/>
            </a:solidFill>
            <a:ln cap="flat" cmpd="sng" w="9525">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249" name="Google Shape;249;p25"/>
            <p:cNvSpPr/>
            <p:nvPr/>
          </p:nvSpPr>
          <p:spPr>
            <a:xfrm flipH="1" rot="-10742228">
              <a:off x="6680423" y="3898169"/>
              <a:ext cx="214230" cy="553864"/>
            </a:xfrm>
            <a:prstGeom prst="moon">
              <a:avLst>
                <a:gd fmla="val 50000" name="adj"/>
              </a:avLst>
            </a:prstGeom>
            <a:solidFill>
              <a:srgbClr val="FFFFFF"/>
            </a:solidFill>
            <a:ln cap="flat" cmpd="sng" w="9525">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250" name="Google Shape;250;p25"/>
            <p:cNvSpPr/>
            <p:nvPr/>
          </p:nvSpPr>
          <p:spPr>
            <a:xfrm flipH="1" rot="-10746446">
              <a:off x="6454435" y="3803508"/>
              <a:ext cx="308137" cy="797495"/>
            </a:xfrm>
            <a:prstGeom prst="moon">
              <a:avLst>
                <a:gd fmla="val 50000" name="adj"/>
              </a:avLst>
            </a:prstGeom>
            <a:solidFill>
              <a:srgbClr val="FFFFFF"/>
            </a:solidFill>
            <a:ln cap="flat" cmpd="sng" w="9525">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grpSp>
      <p:grpSp>
        <p:nvGrpSpPr>
          <p:cNvPr id="251" name="Google Shape;251;p25"/>
          <p:cNvGrpSpPr/>
          <p:nvPr/>
        </p:nvGrpSpPr>
        <p:grpSpPr>
          <a:xfrm>
            <a:off x="1208050" y="1284963"/>
            <a:ext cx="1184400" cy="3672313"/>
            <a:chOff x="1208050" y="1284963"/>
            <a:chExt cx="1184400" cy="3672313"/>
          </a:xfrm>
        </p:grpSpPr>
        <p:sp>
          <p:nvSpPr>
            <p:cNvPr id="252" name="Google Shape;252;p25"/>
            <p:cNvSpPr/>
            <p:nvPr/>
          </p:nvSpPr>
          <p:spPr>
            <a:xfrm flipH="1">
              <a:off x="1896238" y="1684888"/>
              <a:ext cx="496200" cy="572700"/>
            </a:xfrm>
            <a:prstGeom prst="verticalScroll">
              <a:avLst>
                <a:gd fmla="val 12500" name="adj"/>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253" name="Google Shape;253;p25"/>
            <p:cNvSpPr/>
            <p:nvPr/>
          </p:nvSpPr>
          <p:spPr>
            <a:xfrm flipH="1">
              <a:off x="1896250" y="2942900"/>
              <a:ext cx="496200" cy="572700"/>
            </a:xfrm>
            <a:prstGeom prst="verticalScroll">
              <a:avLst>
                <a:gd fmla="val 12500" name="adj"/>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254" name="Google Shape;254;p25"/>
            <p:cNvSpPr/>
            <p:nvPr/>
          </p:nvSpPr>
          <p:spPr>
            <a:xfrm flipH="1">
              <a:off x="1896250" y="4384575"/>
              <a:ext cx="496200" cy="572700"/>
            </a:xfrm>
            <a:prstGeom prst="verticalScroll">
              <a:avLst>
                <a:gd fmla="val 12500" name="adj"/>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grpSp>
          <p:nvGrpSpPr>
            <p:cNvPr id="255" name="Google Shape;255;p25"/>
            <p:cNvGrpSpPr/>
            <p:nvPr/>
          </p:nvGrpSpPr>
          <p:grpSpPr>
            <a:xfrm>
              <a:off x="1208050" y="1284963"/>
              <a:ext cx="688200" cy="1046450"/>
              <a:chOff x="1308425" y="1723525"/>
              <a:chExt cx="688200" cy="1046450"/>
            </a:xfrm>
          </p:grpSpPr>
          <p:sp>
            <p:nvSpPr>
              <p:cNvPr id="256" name="Google Shape;256;p25"/>
              <p:cNvSpPr/>
              <p:nvPr/>
            </p:nvSpPr>
            <p:spPr>
              <a:xfrm>
                <a:off x="1308425" y="2197275"/>
                <a:ext cx="688200" cy="572700"/>
              </a:xfrm>
              <a:prstGeom prst="round2SameRect">
                <a:avLst>
                  <a:gd fmla="val 16667" name="adj1"/>
                  <a:gd fmla="val 0" name="adj2"/>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a:spcBef>
                    <a:spcPts val="0"/>
                  </a:spcBef>
                  <a:spcAft>
                    <a:spcPts val="0"/>
                  </a:spcAft>
                  <a:buNone/>
                </a:pPr>
                <a:r>
                  <a:rPr lang="en"/>
                  <a:t>Miner</a:t>
                </a:r>
                <a:endParaRPr/>
              </a:p>
            </p:txBody>
          </p:sp>
          <p:sp>
            <p:nvSpPr>
              <p:cNvPr id="257" name="Google Shape;257;p25"/>
              <p:cNvSpPr/>
              <p:nvPr/>
            </p:nvSpPr>
            <p:spPr>
              <a:xfrm>
                <a:off x="1377275" y="1723525"/>
                <a:ext cx="550500" cy="406200"/>
              </a:xfrm>
              <a:prstGeom prst="ellipse">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grpSp>
        <p:grpSp>
          <p:nvGrpSpPr>
            <p:cNvPr id="258" name="Google Shape;258;p25"/>
            <p:cNvGrpSpPr/>
            <p:nvPr/>
          </p:nvGrpSpPr>
          <p:grpSpPr>
            <a:xfrm>
              <a:off x="1208050" y="2616763"/>
              <a:ext cx="688200" cy="1046450"/>
              <a:chOff x="1308425" y="1723525"/>
              <a:chExt cx="688200" cy="1046450"/>
            </a:xfrm>
          </p:grpSpPr>
          <p:sp>
            <p:nvSpPr>
              <p:cNvPr id="259" name="Google Shape;259;p25"/>
              <p:cNvSpPr/>
              <p:nvPr/>
            </p:nvSpPr>
            <p:spPr>
              <a:xfrm>
                <a:off x="1308425" y="2197275"/>
                <a:ext cx="688200" cy="572700"/>
              </a:xfrm>
              <a:prstGeom prst="round2SameRect">
                <a:avLst>
                  <a:gd fmla="val 16667" name="adj1"/>
                  <a:gd fmla="val 0" name="adj2"/>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spcBef>
                    <a:spcPts val="0"/>
                  </a:spcBef>
                  <a:spcAft>
                    <a:spcPts val="0"/>
                  </a:spcAft>
                  <a:buNone/>
                </a:pPr>
                <a:r>
                  <a:rPr lang="en"/>
                  <a:t>Miner</a:t>
                </a:r>
                <a:endParaRPr/>
              </a:p>
            </p:txBody>
          </p:sp>
          <p:sp>
            <p:nvSpPr>
              <p:cNvPr id="260" name="Google Shape;260;p25"/>
              <p:cNvSpPr/>
              <p:nvPr/>
            </p:nvSpPr>
            <p:spPr>
              <a:xfrm>
                <a:off x="1377275" y="1723525"/>
                <a:ext cx="550500" cy="406200"/>
              </a:xfrm>
              <a:prstGeom prst="ellipse">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grpSp>
        <p:grpSp>
          <p:nvGrpSpPr>
            <p:cNvPr id="261" name="Google Shape;261;p25"/>
            <p:cNvGrpSpPr/>
            <p:nvPr/>
          </p:nvGrpSpPr>
          <p:grpSpPr>
            <a:xfrm>
              <a:off x="1208050" y="3910813"/>
              <a:ext cx="688200" cy="1046450"/>
              <a:chOff x="1308425" y="1723525"/>
              <a:chExt cx="688200" cy="1046450"/>
            </a:xfrm>
          </p:grpSpPr>
          <p:sp>
            <p:nvSpPr>
              <p:cNvPr id="262" name="Google Shape;262;p25"/>
              <p:cNvSpPr/>
              <p:nvPr/>
            </p:nvSpPr>
            <p:spPr>
              <a:xfrm>
                <a:off x="1308425" y="2197275"/>
                <a:ext cx="688200" cy="572700"/>
              </a:xfrm>
              <a:prstGeom prst="round2SameRect">
                <a:avLst>
                  <a:gd fmla="val 16667" name="adj1"/>
                  <a:gd fmla="val 0" name="adj2"/>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spcBef>
                    <a:spcPts val="0"/>
                  </a:spcBef>
                  <a:spcAft>
                    <a:spcPts val="0"/>
                  </a:spcAft>
                  <a:buNone/>
                </a:pPr>
                <a:r>
                  <a:rPr lang="en"/>
                  <a:t>Miner</a:t>
                </a:r>
                <a:endParaRPr/>
              </a:p>
            </p:txBody>
          </p:sp>
          <p:sp>
            <p:nvSpPr>
              <p:cNvPr id="263" name="Google Shape;263;p25"/>
              <p:cNvSpPr/>
              <p:nvPr/>
            </p:nvSpPr>
            <p:spPr>
              <a:xfrm>
                <a:off x="1377275" y="1723525"/>
                <a:ext cx="550500" cy="406200"/>
              </a:xfrm>
              <a:prstGeom prst="ellipse">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grpSp>
      </p:grpSp>
      <p:sp>
        <p:nvSpPr>
          <p:cNvPr id="264" name="Google Shape;264;p25"/>
          <p:cNvSpPr txBox="1"/>
          <p:nvPr/>
        </p:nvSpPr>
        <p:spPr>
          <a:xfrm>
            <a:off x="2986225" y="1017725"/>
            <a:ext cx="1506300" cy="297600"/>
          </a:xfrm>
          <a:prstGeom prst="rect">
            <a:avLst/>
          </a:prstGeom>
          <a:noFill/>
          <a:ln>
            <a:noFill/>
          </a:ln>
        </p:spPr>
        <p:txBody>
          <a:bodyPr anchorCtr="0" anchor="t" bIns="91425" lIns="91425" spcFirstLastPara="1" rIns="91425" wrap="square" tIns="91425">
            <a:noAutofit/>
          </a:bodyPr>
          <a:lstStyle/>
          <a:p>
            <a:pPr indent="0" lvl="0" marL="0" rtl="0">
              <a:spcBef>
                <a:spcPts val="0"/>
              </a:spcBef>
              <a:spcAft>
                <a:spcPts val="0"/>
              </a:spcAft>
              <a:buNone/>
            </a:pPr>
            <a:r>
              <a:rPr lang="en" sz="1000">
                <a:solidFill>
                  <a:schemeClr val="accent2"/>
                </a:solidFill>
              </a:rPr>
              <a:t>Alice owes Bob 100CC</a:t>
            </a:r>
            <a:endParaRPr sz="1000">
              <a:solidFill>
                <a:schemeClr val="accent2"/>
              </a:solidFill>
            </a:endParaRPr>
          </a:p>
        </p:txBody>
      </p:sp>
      <p:sp>
        <p:nvSpPr>
          <p:cNvPr id="265" name="Google Shape;265;p25"/>
          <p:cNvSpPr txBox="1"/>
          <p:nvPr/>
        </p:nvSpPr>
        <p:spPr>
          <a:xfrm>
            <a:off x="5655775" y="1017725"/>
            <a:ext cx="2014800" cy="297600"/>
          </a:xfrm>
          <a:prstGeom prst="rect">
            <a:avLst/>
          </a:prstGeom>
          <a:noFill/>
          <a:ln>
            <a:noFill/>
          </a:ln>
        </p:spPr>
        <p:txBody>
          <a:bodyPr anchorCtr="0" anchor="t" bIns="91425" lIns="91425" spcFirstLastPara="1" rIns="91425" wrap="square" tIns="91425">
            <a:noAutofit/>
          </a:bodyPr>
          <a:lstStyle/>
          <a:p>
            <a:pPr indent="0" lvl="0" marL="0" rtl="0">
              <a:spcBef>
                <a:spcPts val="0"/>
              </a:spcBef>
              <a:spcAft>
                <a:spcPts val="0"/>
              </a:spcAft>
              <a:buNone/>
            </a:pPr>
            <a:r>
              <a:rPr lang="en" sz="1000">
                <a:solidFill>
                  <a:schemeClr val="accent2"/>
                </a:solidFill>
              </a:rPr>
              <a:t>Bob owes Charlie 80CC</a:t>
            </a:r>
            <a:endParaRPr sz="1000">
              <a:solidFill>
                <a:schemeClr val="accent2"/>
              </a:solidFill>
            </a:endParaRPr>
          </a:p>
        </p:txBody>
      </p:sp>
      <p:sp>
        <p:nvSpPr>
          <p:cNvPr id="266" name="Google Shape;266;p25"/>
          <p:cNvSpPr txBox="1"/>
          <p:nvPr/>
        </p:nvSpPr>
        <p:spPr>
          <a:xfrm>
            <a:off x="2787475" y="3432625"/>
            <a:ext cx="2014800" cy="297600"/>
          </a:xfrm>
          <a:prstGeom prst="rect">
            <a:avLst/>
          </a:prstGeom>
          <a:noFill/>
          <a:ln>
            <a:noFill/>
          </a:ln>
        </p:spPr>
        <p:txBody>
          <a:bodyPr anchorCtr="0" anchor="t" bIns="91425" lIns="91425" spcFirstLastPara="1" rIns="91425" wrap="square" tIns="91425">
            <a:noAutofit/>
          </a:bodyPr>
          <a:lstStyle/>
          <a:p>
            <a:pPr indent="0" lvl="0" marL="0" rtl="0">
              <a:spcBef>
                <a:spcPts val="0"/>
              </a:spcBef>
              <a:spcAft>
                <a:spcPts val="0"/>
              </a:spcAft>
              <a:buNone/>
            </a:pPr>
            <a:r>
              <a:rPr lang="en" sz="1000">
                <a:solidFill>
                  <a:schemeClr val="accent2"/>
                </a:solidFill>
              </a:rPr>
              <a:t>Alice owes Charlie 500CC</a:t>
            </a:r>
            <a:endParaRPr sz="1000">
              <a:solidFill>
                <a:schemeClr val="accent2"/>
              </a:solidFill>
            </a:endParaRPr>
          </a:p>
        </p:txBody>
      </p:sp>
      <p:sp>
        <p:nvSpPr>
          <p:cNvPr id="267" name="Google Shape;267;p25"/>
          <p:cNvSpPr txBox="1"/>
          <p:nvPr/>
        </p:nvSpPr>
        <p:spPr>
          <a:xfrm>
            <a:off x="5737375" y="3432625"/>
            <a:ext cx="2014800" cy="297600"/>
          </a:xfrm>
          <a:prstGeom prst="rect">
            <a:avLst/>
          </a:prstGeom>
          <a:noFill/>
          <a:ln>
            <a:noFill/>
          </a:ln>
        </p:spPr>
        <p:txBody>
          <a:bodyPr anchorCtr="0" anchor="t" bIns="91425" lIns="91425" spcFirstLastPara="1" rIns="91425" wrap="square" tIns="91425">
            <a:noAutofit/>
          </a:bodyPr>
          <a:lstStyle/>
          <a:p>
            <a:pPr indent="0" lvl="0" marL="0" rtl="0">
              <a:spcBef>
                <a:spcPts val="0"/>
              </a:spcBef>
              <a:spcAft>
                <a:spcPts val="0"/>
              </a:spcAft>
              <a:buNone/>
            </a:pPr>
            <a:r>
              <a:rPr lang="en" sz="1000">
                <a:solidFill>
                  <a:schemeClr val="accent2"/>
                </a:solidFill>
              </a:rPr>
              <a:t>Bob owes Deborah 30CC</a:t>
            </a:r>
            <a:endParaRPr sz="1000">
              <a:solidFill>
                <a:schemeClr val="accent2"/>
              </a:solidFill>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38"/>
                                        </p:tgtEl>
                                        <p:attrNameLst>
                                          <p:attrName>style.visibility</p:attrName>
                                        </p:attrNameLst>
                                      </p:cBhvr>
                                      <p:to>
                                        <p:strVal val="visible"/>
                                      </p:to>
                                    </p:set>
                                    <p:animEffect filter="fade" transition="in">
                                      <p:cBhvr>
                                        <p:cTn dur="1000"/>
                                        <p:tgtEl>
                                          <p:spTgt spid="238"/>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51"/>
                                        </p:tgtEl>
                                        <p:attrNameLst>
                                          <p:attrName>style.visibility</p:attrName>
                                        </p:attrNameLst>
                                      </p:cBhvr>
                                      <p:to>
                                        <p:strVal val="visible"/>
                                      </p:to>
                                    </p:set>
                                    <p:animEffect filter="fade" transition="in">
                                      <p:cBhvr>
                                        <p:cTn dur="1000"/>
                                        <p:tgtEl>
                                          <p:spTgt spid="251"/>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64"/>
                                        </p:tgtEl>
                                        <p:attrNameLst>
                                          <p:attrName>style.visibility</p:attrName>
                                        </p:attrNameLst>
                                      </p:cBhvr>
                                      <p:to>
                                        <p:strVal val="visible"/>
                                      </p:to>
                                    </p:set>
                                    <p:animEffect filter="fade" transition="in">
                                      <p:cBhvr>
                                        <p:cTn dur="1000"/>
                                        <p:tgtEl>
                                          <p:spTgt spid="264"/>
                                        </p:tgtEl>
                                      </p:cBhvr>
                                    </p:animEffect>
                                  </p:childTnLst>
                                </p:cTn>
                              </p:par>
                            </p:childTnLst>
                          </p:cTn>
                        </p:par>
                        <p:par>
                          <p:cTn fill="hold">
                            <p:stCondLst>
                              <p:cond delay="1000"/>
                            </p:stCondLst>
                            <p:childTnLst>
                              <p:par>
                                <p:cTn fill="hold" nodeType="afterEffect" presetClass="entr" presetID="10" presetSubtype="0">
                                  <p:stCondLst>
                                    <p:cond delay="0"/>
                                  </p:stCondLst>
                                  <p:childTnLst>
                                    <p:set>
                                      <p:cBhvr>
                                        <p:cTn dur="1" fill="hold">
                                          <p:stCondLst>
                                            <p:cond delay="0"/>
                                          </p:stCondLst>
                                        </p:cTn>
                                        <p:tgtEl>
                                          <p:spTgt spid="265"/>
                                        </p:tgtEl>
                                        <p:attrNameLst>
                                          <p:attrName>style.visibility</p:attrName>
                                        </p:attrNameLst>
                                      </p:cBhvr>
                                      <p:to>
                                        <p:strVal val="visible"/>
                                      </p:to>
                                    </p:set>
                                    <p:animEffect filter="fade" transition="in">
                                      <p:cBhvr>
                                        <p:cTn dur="1000"/>
                                        <p:tgtEl>
                                          <p:spTgt spid="265"/>
                                        </p:tgtEl>
                                      </p:cBhvr>
                                    </p:animEffect>
                                  </p:childTnLst>
                                </p:cTn>
                              </p:par>
                            </p:childTnLst>
                          </p:cTn>
                        </p:par>
                        <p:par>
                          <p:cTn fill="hold">
                            <p:stCondLst>
                              <p:cond delay="2000"/>
                            </p:stCondLst>
                            <p:childTnLst>
                              <p:par>
                                <p:cTn fill="hold" nodeType="afterEffect" presetClass="entr" presetID="10" presetSubtype="0">
                                  <p:stCondLst>
                                    <p:cond delay="0"/>
                                  </p:stCondLst>
                                  <p:childTnLst>
                                    <p:set>
                                      <p:cBhvr>
                                        <p:cTn dur="1" fill="hold">
                                          <p:stCondLst>
                                            <p:cond delay="0"/>
                                          </p:stCondLst>
                                        </p:cTn>
                                        <p:tgtEl>
                                          <p:spTgt spid="266"/>
                                        </p:tgtEl>
                                        <p:attrNameLst>
                                          <p:attrName>style.visibility</p:attrName>
                                        </p:attrNameLst>
                                      </p:cBhvr>
                                      <p:to>
                                        <p:strVal val="visible"/>
                                      </p:to>
                                    </p:set>
                                    <p:animEffect filter="fade" transition="in">
                                      <p:cBhvr>
                                        <p:cTn dur="1000"/>
                                        <p:tgtEl>
                                          <p:spTgt spid="266"/>
                                        </p:tgtEl>
                                      </p:cBhvr>
                                    </p:animEffect>
                                  </p:childTnLst>
                                </p:cTn>
                              </p:par>
                            </p:childTnLst>
                          </p:cTn>
                        </p:par>
                        <p:par>
                          <p:cTn fill="hold">
                            <p:stCondLst>
                              <p:cond delay="3000"/>
                            </p:stCondLst>
                            <p:childTnLst>
                              <p:par>
                                <p:cTn fill="hold" nodeType="afterEffect" presetClass="entr" presetID="10" presetSubtype="0">
                                  <p:stCondLst>
                                    <p:cond delay="0"/>
                                  </p:stCondLst>
                                  <p:childTnLst>
                                    <p:set>
                                      <p:cBhvr>
                                        <p:cTn dur="1" fill="hold">
                                          <p:stCondLst>
                                            <p:cond delay="0"/>
                                          </p:stCondLst>
                                        </p:cTn>
                                        <p:tgtEl>
                                          <p:spTgt spid="267"/>
                                        </p:tgtEl>
                                        <p:attrNameLst>
                                          <p:attrName>style.visibility</p:attrName>
                                        </p:attrNameLst>
                                      </p:cBhvr>
                                      <p:to>
                                        <p:strVal val="visible"/>
                                      </p:to>
                                    </p:set>
                                    <p:animEffect filter="fade" transition="in">
                                      <p:cBhvr>
                                        <p:cTn dur="1000"/>
                                        <p:tgtEl>
                                          <p:spTgt spid="267"/>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71" name="Shape 271"/>
        <p:cNvGrpSpPr/>
        <p:nvPr/>
      </p:nvGrpSpPr>
      <p:grpSpPr>
        <a:xfrm>
          <a:off x="0" y="0"/>
          <a:ext cx="0" cy="0"/>
          <a:chOff x="0" y="0"/>
          <a:chExt cx="0" cy="0"/>
        </a:xfrm>
      </p:grpSpPr>
      <p:sp>
        <p:nvSpPr>
          <p:cNvPr id="272" name="Google Shape;272;p2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
              <a:t>Proof of Work</a:t>
            </a:r>
            <a:endParaRPr/>
          </a:p>
        </p:txBody>
      </p:sp>
      <p:sp>
        <p:nvSpPr>
          <p:cNvPr id="273" name="Google Shape;273;p26"/>
          <p:cNvSpPr/>
          <p:nvPr/>
        </p:nvSpPr>
        <p:spPr>
          <a:xfrm flipH="1">
            <a:off x="1394375" y="1754725"/>
            <a:ext cx="2014800" cy="1621200"/>
          </a:xfrm>
          <a:prstGeom prst="verticalScroll">
            <a:avLst>
              <a:gd fmla="val 12500" name="adj"/>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274" name="Google Shape;274;p26"/>
          <p:cNvSpPr txBox="1"/>
          <p:nvPr/>
        </p:nvSpPr>
        <p:spPr>
          <a:xfrm>
            <a:off x="1583825" y="2029375"/>
            <a:ext cx="1506300" cy="297600"/>
          </a:xfrm>
          <a:prstGeom prst="rect">
            <a:avLst/>
          </a:prstGeom>
          <a:noFill/>
          <a:ln>
            <a:noFill/>
          </a:ln>
        </p:spPr>
        <p:txBody>
          <a:bodyPr anchorCtr="0" anchor="t" bIns="91425" lIns="91425" spcFirstLastPara="1" rIns="91425" wrap="square" tIns="91425">
            <a:noAutofit/>
          </a:bodyPr>
          <a:lstStyle/>
          <a:p>
            <a:pPr indent="0" lvl="0" marL="0">
              <a:spcBef>
                <a:spcPts val="0"/>
              </a:spcBef>
              <a:spcAft>
                <a:spcPts val="0"/>
              </a:spcAft>
              <a:buNone/>
            </a:pPr>
            <a:r>
              <a:rPr lang="en" sz="1000"/>
              <a:t>Alice owes Bob 100CC</a:t>
            </a:r>
            <a:endParaRPr sz="1000"/>
          </a:p>
        </p:txBody>
      </p:sp>
      <p:sp>
        <p:nvSpPr>
          <p:cNvPr id="275" name="Google Shape;275;p26"/>
          <p:cNvSpPr txBox="1"/>
          <p:nvPr/>
        </p:nvSpPr>
        <p:spPr>
          <a:xfrm>
            <a:off x="1583825" y="2178175"/>
            <a:ext cx="2014800" cy="297600"/>
          </a:xfrm>
          <a:prstGeom prst="rect">
            <a:avLst/>
          </a:prstGeom>
          <a:noFill/>
          <a:ln>
            <a:noFill/>
          </a:ln>
        </p:spPr>
        <p:txBody>
          <a:bodyPr anchorCtr="0" anchor="t" bIns="91425" lIns="91425" spcFirstLastPara="1" rIns="91425" wrap="square" tIns="91425">
            <a:noAutofit/>
          </a:bodyPr>
          <a:lstStyle/>
          <a:p>
            <a:pPr indent="0" lvl="0" marL="0" rtl="0">
              <a:spcBef>
                <a:spcPts val="0"/>
              </a:spcBef>
              <a:spcAft>
                <a:spcPts val="0"/>
              </a:spcAft>
              <a:buNone/>
            </a:pPr>
            <a:r>
              <a:rPr lang="en" sz="1000"/>
              <a:t>Bob </a:t>
            </a:r>
            <a:r>
              <a:rPr lang="en" sz="1000"/>
              <a:t>owes Charlie 80CC</a:t>
            </a:r>
            <a:endParaRPr sz="1000"/>
          </a:p>
        </p:txBody>
      </p:sp>
      <p:sp>
        <p:nvSpPr>
          <p:cNvPr id="276" name="Google Shape;276;p26"/>
          <p:cNvSpPr txBox="1"/>
          <p:nvPr/>
        </p:nvSpPr>
        <p:spPr>
          <a:xfrm>
            <a:off x="1583825" y="2336575"/>
            <a:ext cx="2014800" cy="297600"/>
          </a:xfrm>
          <a:prstGeom prst="rect">
            <a:avLst/>
          </a:prstGeom>
          <a:noFill/>
          <a:ln>
            <a:noFill/>
          </a:ln>
        </p:spPr>
        <p:txBody>
          <a:bodyPr anchorCtr="0" anchor="t" bIns="91425" lIns="91425" spcFirstLastPara="1" rIns="91425" wrap="square" tIns="91425">
            <a:noAutofit/>
          </a:bodyPr>
          <a:lstStyle/>
          <a:p>
            <a:pPr indent="0" lvl="0" marL="0" rtl="0">
              <a:spcBef>
                <a:spcPts val="0"/>
              </a:spcBef>
              <a:spcAft>
                <a:spcPts val="0"/>
              </a:spcAft>
              <a:buNone/>
            </a:pPr>
            <a:r>
              <a:rPr lang="en" sz="1000"/>
              <a:t>Bob owes Deborah 30CC</a:t>
            </a:r>
            <a:endParaRPr sz="1000"/>
          </a:p>
        </p:txBody>
      </p:sp>
      <p:sp>
        <p:nvSpPr>
          <p:cNvPr id="277" name="Google Shape;277;p26"/>
          <p:cNvSpPr txBox="1"/>
          <p:nvPr/>
        </p:nvSpPr>
        <p:spPr>
          <a:xfrm>
            <a:off x="1583225" y="2514150"/>
            <a:ext cx="2014800" cy="297600"/>
          </a:xfrm>
          <a:prstGeom prst="rect">
            <a:avLst/>
          </a:prstGeom>
          <a:noFill/>
          <a:ln>
            <a:noFill/>
          </a:ln>
        </p:spPr>
        <p:txBody>
          <a:bodyPr anchorCtr="0" anchor="t" bIns="91425" lIns="91425" spcFirstLastPara="1" rIns="91425" wrap="square" tIns="91425">
            <a:noAutofit/>
          </a:bodyPr>
          <a:lstStyle/>
          <a:p>
            <a:pPr indent="0" lvl="0" marL="0" rtl="0">
              <a:spcBef>
                <a:spcPts val="0"/>
              </a:spcBef>
              <a:spcAft>
                <a:spcPts val="0"/>
              </a:spcAft>
              <a:buNone/>
            </a:pPr>
            <a:r>
              <a:rPr lang="en" sz="1000"/>
              <a:t>Alice </a:t>
            </a:r>
            <a:r>
              <a:rPr lang="en" sz="1000"/>
              <a:t>owes Charlie 500CC</a:t>
            </a:r>
            <a:endParaRPr sz="1000"/>
          </a:p>
        </p:txBody>
      </p:sp>
      <p:sp>
        <p:nvSpPr>
          <p:cNvPr id="278" name="Google Shape;278;p26"/>
          <p:cNvSpPr/>
          <p:nvPr/>
        </p:nvSpPr>
        <p:spPr>
          <a:xfrm>
            <a:off x="1871225" y="2857725"/>
            <a:ext cx="998100" cy="393300"/>
          </a:xfrm>
          <a:prstGeom prst="rect">
            <a:avLst/>
          </a:prstGeom>
          <a:solidFill>
            <a:schemeClr val="lt2"/>
          </a:solidFill>
          <a:ln cap="flat" cmpd="sng" w="2857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279" name="Google Shape;279;p26"/>
          <p:cNvSpPr txBox="1"/>
          <p:nvPr/>
        </p:nvSpPr>
        <p:spPr>
          <a:xfrm>
            <a:off x="1976800" y="2876900"/>
            <a:ext cx="738900" cy="307200"/>
          </a:xfrm>
          <a:prstGeom prst="rect">
            <a:avLst/>
          </a:prstGeom>
          <a:noFill/>
          <a:ln>
            <a:noFill/>
          </a:ln>
        </p:spPr>
        <p:txBody>
          <a:bodyPr anchorCtr="0" anchor="t" bIns="91425" lIns="91425" spcFirstLastPara="1" rIns="91425" wrap="square" tIns="91425">
            <a:noAutofit/>
          </a:bodyPr>
          <a:lstStyle/>
          <a:p>
            <a:pPr indent="0" lvl="0" marL="0">
              <a:spcBef>
                <a:spcPts val="0"/>
              </a:spcBef>
              <a:spcAft>
                <a:spcPts val="0"/>
              </a:spcAft>
              <a:buNone/>
            </a:pPr>
            <a:r>
              <a:rPr lang="en"/>
              <a:t>16784</a:t>
            </a:r>
            <a:endParaRPr/>
          </a:p>
        </p:txBody>
      </p:sp>
      <p:cxnSp>
        <p:nvCxnSpPr>
          <p:cNvPr id="280" name="Google Shape;280;p26"/>
          <p:cNvCxnSpPr/>
          <p:nvPr/>
        </p:nvCxnSpPr>
        <p:spPr>
          <a:xfrm>
            <a:off x="3701425" y="2596275"/>
            <a:ext cx="1691700" cy="12000"/>
          </a:xfrm>
          <a:prstGeom prst="straightConnector1">
            <a:avLst/>
          </a:prstGeom>
          <a:noFill/>
          <a:ln cap="flat" cmpd="sng" w="76200">
            <a:solidFill>
              <a:srgbClr val="CCCCCC"/>
            </a:solidFill>
            <a:prstDash val="solid"/>
            <a:round/>
            <a:headEnd len="med" w="med" type="none"/>
            <a:tailEnd len="med" w="med" type="triangle"/>
          </a:ln>
        </p:spPr>
      </p:cxnSp>
      <p:sp>
        <p:nvSpPr>
          <p:cNvPr id="281" name="Google Shape;281;p26"/>
          <p:cNvSpPr txBox="1"/>
          <p:nvPr/>
        </p:nvSpPr>
        <p:spPr>
          <a:xfrm>
            <a:off x="3924800" y="2080425"/>
            <a:ext cx="940500" cy="393300"/>
          </a:xfrm>
          <a:prstGeom prst="rect">
            <a:avLst/>
          </a:prstGeom>
          <a:noFill/>
          <a:ln>
            <a:noFill/>
          </a:ln>
        </p:spPr>
        <p:txBody>
          <a:bodyPr anchorCtr="0" anchor="t" bIns="91425" lIns="91425" spcFirstLastPara="1" rIns="91425" wrap="square" tIns="91425">
            <a:noAutofit/>
          </a:bodyPr>
          <a:lstStyle/>
          <a:p>
            <a:pPr indent="0" lvl="0" marL="0">
              <a:spcBef>
                <a:spcPts val="0"/>
              </a:spcBef>
              <a:spcAft>
                <a:spcPts val="0"/>
              </a:spcAft>
              <a:buNone/>
            </a:pPr>
            <a:r>
              <a:rPr lang="en">
                <a:solidFill>
                  <a:srgbClr val="FFFFFF"/>
                </a:solidFill>
              </a:rPr>
              <a:t>SHA-256</a:t>
            </a:r>
            <a:endParaRPr>
              <a:solidFill>
                <a:srgbClr val="FFFFFF"/>
              </a:solidFill>
            </a:endParaRPr>
          </a:p>
        </p:txBody>
      </p:sp>
      <p:sp>
        <p:nvSpPr>
          <p:cNvPr id="282" name="Google Shape;282;p26"/>
          <p:cNvSpPr txBox="1"/>
          <p:nvPr/>
        </p:nvSpPr>
        <p:spPr>
          <a:xfrm>
            <a:off x="5930375" y="2118825"/>
            <a:ext cx="2592900" cy="998100"/>
          </a:xfrm>
          <a:prstGeom prst="rect">
            <a:avLst/>
          </a:prstGeom>
          <a:noFill/>
          <a:ln>
            <a:noFill/>
          </a:ln>
        </p:spPr>
        <p:txBody>
          <a:bodyPr anchorCtr="0" anchor="t" bIns="91425" lIns="91425" spcFirstLastPara="1" rIns="91425" wrap="square" tIns="91425">
            <a:noAutofit/>
          </a:bodyPr>
          <a:lstStyle/>
          <a:p>
            <a:pPr indent="0" lvl="0" marL="0">
              <a:spcBef>
                <a:spcPts val="0"/>
              </a:spcBef>
              <a:spcAft>
                <a:spcPts val="0"/>
              </a:spcAft>
              <a:buNone/>
            </a:pPr>
            <a:r>
              <a:rPr lang="en">
                <a:solidFill>
                  <a:srgbClr val="FFFFFF"/>
                </a:solidFill>
              </a:rPr>
              <a:t>000111010100111000101000010100100100100001010010100000011111111100110….</a:t>
            </a:r>
            <a:endParaRPr>
              <a:solidFill>
                <a:srgbClr val="FFFFFF"/>
              </a:solidFill>
            </a:endParaRPr>
          </a:p>
        </p:txBody>
      </p:sp>
      <p:sp>
        <p:nvSpPr>
          <p:cNvPr id="283" name="Google Shape;283;p26"/>
          <p:cNvSpPr txBox="1"/>
          <p:nvPr/>
        </p:nvSpPr>
        <p:spPr>
          <a:xfrm>
            <a:off x="5981900" y="1534400"/>
            <a:ext cx="829200" cy="422100"/>
          </a:xfrm>
          <a:prstGeom prst="rect">
            <a:avLst/>
          </a:prstGeom>
          <a:noFill/>
          <a:ln>
            <a:noFill/>
          </a:ln>
        </p:spPr>
        <p:txBody>
          <a:bodyPr anchorCtr="0" anchor="t" bIns="91425" lIns="91425" spcFirstLastPara="1" rIns="91425" wrap="square" tIns="91425">
            <a:noAutofit/>
          </a:bodyPr>
          <a:lstStyle/>
          <a:p>
            <a:pPr indent="0" lvl="0" marL="0">
              <a:spcBef>
                <a:spcPts val="0"/>
              </a:spcBef>
              <a:spcAft>
                <a:spcPts val="0"/>
              </a:spcAft>
              <a:buNone/>
            </a:pPr>
            <a:r>
              <a:rPr lang="en">
                <a:solidFill>
                  <a:srgbClr val="FFFFFF"/>
                </a:solidFill>
              </a:rPr>
              <a:t>N = 10</a:t>
            </a:r>
            <a:endParaRPr>
              <a:solidFill>
                <a:srgbClr val="FFFFFF"/>
              </a:solidFill>
            </a:endParaRPr>
          </a:p>
        </p:txBody>
      </p:sp>
      <p:grpSp>
        <p:nvGrpSpPr>
          <p:cNvPr id="284" name="Google Shape;284;p26"/>
          <p:cNvGrpSpPr/>
          <p:nvPr/>
        </p:nvGrpSpPr>
        <p:grpSpPr>
          <a:xfrm>
            <a:off x="508475" y="2091050"/>
            <a:ext cx="688200" cy="1046450"/>
            <a:chOff x="1308425" y="1723525"/>
            <a:chExt cx="688200" cy="1046450"/>
          </a:xfrm>
        </p:grpSpPr>
        <p:sp>
          <p:nvSpPr>
            <p:cNvPr id="285" name="Google Shape;285;p26"/>
            <p:cNvSpPr/>
            <p:nvPr/>
          </p:nvSpPr>
          <p:spPr>
            <a:xfrm>
              <a:off x="1308425" y="2197275"/>
              <a:ext cx="688200" cy="572700"/>
            </a:xfrm>
            <a:prstGeom prst="round2SameRect">
              <a:avLst>
                <a:gd fmla="val 16667" name="adj1"/>
                <a:gd fmla="val 0" name="adj2"/>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286" name="Google Shape;286;p26"/>
            <p:cNvSpPr/>
            <p:nvPr/>
          </p:nvSpPr>
          <p:spPr>
            <a:xfrm>
              <a:off x="1377275" y="1723525"/>
              <a:ext cx="550500" cy="406200"/>
            </a:xfrm>
            <a:prstGeom prst="ellipse">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grpSp>
      <p:sp>
        <p:nvSpPr>
          <p:cNvPr id="287" name="Google Shape;287;p26"/>
          <p:cNvSpPr txBox="1"/>
          <p:nvPr/>
        </p:nvSpPr>
        <p:spPr>
          <a:xfrm>
            <a:off x="554575" y="2634175"/>
            <a:ext cx="738900" cy="451200"/>
          </a:xfrm>
          <a:prstGeom prst="rect">
            <a:avLst/>
          </a:prstGeom>
          <a:noFill/>
          <a:ln>
            <a:noFill/>
          </a:ln>
        </p:spPr>
        <p:txBody>
          <a:bodyPr anchorCtr="0" anchor="t" bIns="91425" lIns="91425" spcFirstLastPara="1" rIns="91425" wrap="square" tIns="91425">
            <a:noAutofit/>
          </a:bodyPr>
          <a:lstStyle/>
          <a:p>
            <a:pPr indent="0" lvl="0" marL="0" rtl="0">
              <a:spcBef>
                <a:spcPts val="0"/>
              </a:spcBef>
              <a:spcAft>
                <a:spcPts val="0"/>
              </a:spcAft>
              <a:buNone/>
            </a:pPr>
            <a:r>
              <a:rPr lang="en"/>
              <a:t>Miner</a:t>
            </a:r>
            <a:endParaRPr/>
          </a:p>
        </p:txBody>
      </p:sp>
      <p:pic>
        <p:nvPicPr>
          <p:cNvPr id="288" name="Google Shape;288;p26"/>
          <p:cNvPicPr preferRelativeResize="0"/>
          <p:nvPr/>
        </p:nvPicPr>
        <p:blipFill>
          <a:blip r:embed="rId3">
            <a:alphaModFix/>
          </a:blip>
          <a:stretch>
            <a:fillRect/>
          </a:stretch>
        </p:blipFill>
        <p:spPr>
          <a:xfrm>
            <a:off x="6738575" y="3375937"/>
            <a:ext cx="757500" cy="757500"/>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79"/>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81"/>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280"/>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82"/>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83"/>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88"/>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92" name="Shape 292"/>
        <p:cNvGrpSpPr/>
        <p:nvPr/>
      </p:nvGrpSpPr>
      <p:grpSpPr>
        <a:xfrm>
          <a:off x="0" y="0"/>
          <a:ext cx="0" cy="0"/>
          <a:chOff x="0" y="0"/>
          <a:chExt cx="0" cy="0"/>
        </a:xfrm>
      </p:grpSpPr>
      <p:sp>
        <p:nvSpPr>
          <p:cNvPr id="293" name="Google Shape;293;p27"/>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Proof of Work</a:t>
            </a:r>
            <a:endParaRPr/>
          </a:p>
        </p:txBody>
      </p:sp>
      <p:sp>
        <p:nvSpPr>
          <p:cNvPr id="294" name="Google Shape;294;p27"/>
          <p:cNvSpPr/>
          <p:nvPr/>
        </p:nvSpPr>
        <p:spPr>
          <a:xfrm flipH="1">
            <a:off x="1394375" y="1754725"/>
            <a:ext cx="2014800" cy="1621200"/>
          </a:xfrm>
          <a:prstGeom prst="verticalScroll">
            <a:avLst>
              <a:gd fmla="val 12500" name="adj"/>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spcBef>
                <a:spcPts val="0"/>
              </a:spcBef>
              <a:spcAft>
                <a:spcPts val="0"/>
              </a:spcAft>
              <a:buNone/>
            </a:pPr>
            <a:r>
              <a:t/>
            </a:r>
            <a:endParaRPr/>
          </a:p>
        </p:txBody>
      </p:sp>
      <p:sp>
        <p:nvSpPr>
          <p:cNvPr id="295" name="Google Shape;295;p27"/>
          <p:cNvSpPr/>
          <p:nvPr/>
        </p:nvSpPr>
        <p:spPr>
          <a:xfrm>
            <a:off x="1871225" y="2857725"/>
            <a:ext cx="998100" cy="393300"/>
          </a:xfrm>
          <a:prstGeom prst="rect">
            <a:avLst/>
          </a:prstGeom>
          <a:solidFill>
            <a:schemeClr val="lt2"/>
          </a:solidFill>
          <a:ln cap="flat" cmpd="sng" w="2857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296" name="Google Shape;296;p27"/>
          <p:cNvSpPr txBox="1"/>
          <p:nvPr/>
        </p:nvSpPr>
        <p:spPr>
          <a:xfrm>
            <a:off x="1976800" y="2876900"/>
            <a:ext cx="738900" cy="307200"/>
          </a:xfrm>
          <a:prstGeom prst="rect">
            <a:avLst/>
          </a:prstGeom>
          <a:noFill/>
          <a:ln>
            <a:noFill/>
          </a:ln>
        </p:spPr>
        <p:txBody>
          <a:bodyPr anchorCtr="0" anchor="t" bIns="91425" lIns="91425" spcFirstLastPara="1" rIns="91425" wrap="square" tIns="91425">
            <a:noAutofit/>
          </a:bodyPr>
          <a:lstStyle/>
          <a:p>
            <a:pPr indent="0" lvl="0" marL="0" rtl="0">
              <a:spcBef>
                <a:spcPts val="0"/>
              </a:spcBef>
              <a:spcAft>
                <a:spcPts val="0"/>
              </a:spcAft>
              <a:buNone/>
            </a:pPr>
            <a:r>
              <a:rPr lang="en"/>
              <a:t>46816</a:t>
            </a:r>
            <a:endParaRPr/>
          </a:p>
        </p:txBody>
      </p:sp>
      <p:cxnSp>
        <p:nvCxnSpPr>
          <p:cNvPr id="297" name="Google Shape;297;p27"/>
          <p:cNvCxnSpPr/>
          <p:nvPr/>
        </p:nvCxnSpPr>
        <p:spPr>
          <a:xfrm>
            <a:off x="3701425" y="2596275"/>
            <a:ext cx="1691700" cy="12000"/>
          </a:xfrm>
          <a:prstGeom prst="straightConnector1">
            <a:avLst/>
          </a:prstGeom>
          <a:noFill/>
          <a:ln cap="flat" cmpd="sng" w="76200">
            <a:solidFill>
              <a:srgbClr val="CCCCCC"/>
            </a:solidFill>
            <a:prstDash val="solid"/>
            <a:round/>
            <a:headEnd len="med" w="med" type="none"/>
            <a:tailEnd len="med" w="med" type="triangle"/>
          </a:ln>
        </p:spPr>
      </p:cxnSp>
      <p:sp>
        <p:nvSpPr>
          <p:cNvPr id="298" name="Google Shape;298;p27"/>
          <p:cNvSpPr txBox="1"/>
          <p:nvPr/>
        </p:nvSpPr>
        <p:spPr>
          <a:xfrm>
            <a:off x="3924800" y="2080425"/>
            <a:ext cx="940500" cy="393300"/>
          </a:xfrm>
          <a:prstGeom prst="rect">
            <a:avLst/>
          </a:prstGeom>
          <a:noFill/>
          <a:ln>
            <a:noFill/>
          </a:ln>
        </p:spPr>
        <p:txBody>
          <a:bodyPr anchorCtr="0" anchor="t" bIns="91425" lIns="91425" spcFirstLastPara="1" rIns="91425" wrap="square" tIns="91425">
            <a:noAutofit/>
          </a:bodyPr>
          <a:lstStyle/>
          <a:p>
            <a:pPr indent="0" lvl="0" marL="0" rtl="0">
              <a:spcBef>
                <a:spcPts val="0"/>
              </a:spcBef>
              <a:spcAft>
                <a:spcPts val="0"/>
              </a:spcAft>
              <a:buNone/>
            </a:pPr>
            <a:r>
              <a:rPr lang="en">
                <a:solidFill>
                  <a:srgbClr val="FFFFFF"/>
                </a:solidFill>
              </a:rPr>
              <a:t>SHA-256</a:t>
            </a:r>
            <a:endParaRPr>
              <a:solidFill>
                <a:srgbClr val="FFFFFF"/>
              </a:solidFill>
            </a:endParaRPr>
          </a:p>
        </p:txBody>
      </p:sp>
      <p:sp>
        <p:nvSpPr>
          <p:cNvPr id="299" name="Google Shape;299;p27"/>
          <p:cNvSpPr txBox="1"/>
          <p:nvPr/>
        </p:nvSpPr>
        <p:spPr>
          <a:xfrm>
            <a:off x="5930375" y="2118825"/>
            <a:ext cx="2592900" cy="998100"/>
          </a:xfrm>
          <a:prstGeom prst="rect">
            <a:avLst/>
          </a:prstGeom>
          <a:noFill/>
          <a:ln>
            <a:noFill/>
          </a:ln>
        </p:spPr>
        <p:txBody>
          <a:bodyPr anchorCtr="0" anchor="t" bIns="91425" lIns="91425" spcFirstLastPara="1" rIns="91425" wrap="square" tIns="91425">
            <a:noAutofit/>
          </a:bodyPr>
          <a:lstStyle/>
          <a:p>
            <a:pPr indent="0" lvl="0" marL="0" rtl="0">
              <a:spcBef>
                <a:spcPts val="0"/>
              </a:spcBef>
              <a:spcAft>
                <a:spcPts val="0"/>
              </a:spcAft>
              <a:buNone/>
            </a:pPr>
            <a:r>
              <a:rPr lang="en">
                <a:solidFill>
                  <a:srgbClr val="FFFFFF"/>
                </a:solidFill>
              </a:rPr>
              <a:t>0111010011111111111111110010100000010101110101000000101001010….</a:t>
            </a:r>
            <a:endParaRPr>
              <a:solidFill>
                <a:srgbClr val="FFFFFF"/>
              </a:solidFill>
            </a:endParaRPr>
          </a:p>
        </p:txBody>
      </p:sp>
      <p:grpSp>
        <p:nvGrpSpPr>
          <p:cNvPr id="300" name="Google Shape;300;p27"/>
          <p:cNvGrpSpPr/>
          <p:nvPr/>
        </p:nvGrpSpPr>
        <p:grpSpPr>
          <a:xfrm>
            <a:off x="508475" y="2091050"/>
            <a:ext cx="688200" cy="1046450"/>
            <a:chOff x="1308425" y="1723525"/>
            <a:chExt cx="688200" cy="1046450"/>
          </a:xfrm>
        </p:grpSpPr>
        <p:sp>
          <p:nvSpPr>
            <p:cNvPr id="301" name="Google Shape;301;p27"/>
            <p:cNvSpPr/>
            <p:nvPr/>
          </p:nvSpPr>
          <p:spPr>
            <a:xfrm>
              <a:off x="1308425" y="2197275"/>
              <a:ext cx="688200" cy="572700"/>
            </a:xfrm>
            <a:prstGeom prst="round2SameRect">
              <a:avLst>
                <a:gd fmla="val 16667" name="adj1"/>
                <a:gd fmla="val 0" name="adj2"/>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302" name="Google Shape;302;p27"/>
            <p:cNvSpPr/>
            <p:nvPr/>
          </p:nvSpPr>
          <p:spPr>
            <a:xfrm>
              <a:off x="1377275" y="1723525"/>
              <a:ext cx="550500" cy="406200"/>
            </a:xfrm>
            <a:prstGeom prst="ellipse">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grpSp>
      <p:sp>
        <p:nvSpPr>
          <p:cNvPr id="303" name="Google Shape;303;p27"/>
          <p:cNvSpPr txBox="1"/>
          <p:nvPr/>
        </p:nvSpPr>
        <p:spPr>
          <a:xfrm>
            <a:off x="1583825" y="2029375"/>
            <a:ext cx="1506300" cy="297600"/>
          </a:xfrm>
          <a:prstGeom prst="rect">
            <a:avLst/>
          </a:prstGeom>
          <a:noFill/>
          <a:ln>
            <a:noFill/>
          </a:ln>
        </p:spPr>
        <p:txBody>
          <a:bodyPr anchorCtr="0" anchor="t" bIns="91425" lIns="91425" spcFirstLastPara="1" rIns="91425" wrap="square" tIns="91425">
            <a:noAutofit/>
          </a:bodyPr>
          <a:lstStyle/>
          <a:p>
            <a:pPr indent="0" lvl="0" marL="0" rtl="0">
              <a:spcBef>
                <a:spcPts val="0"/>
              </a:spcBef>
              <a:spcAft>
                <a:spcPts val="0"/>
              </a:spcAft>
              <a:buNone/>
            </a:pPr>
            <a:r>
              <a:rPr lang="en" sz="1000"/>
              <a:t>Alice owes Bob 100CC</a:t>
            </a:r>
            <a:endParaRPr sz="1000"/>
          </a:p>
        </p:txBody>
      </p:sp>
      <p:sp>
        <p:nvSpPr>
          <p:cNvPr id="304" name="Google Shape;304;p27"/>
          <p:cNvSpPr txBox="1"/>
          <p:nvPr/>
        </p:nvSpPr>
        <p:spPr>
          <a:xfrm>
            <a:off x="1583825" y="2178175"/>
            <a:ext cx="2014800" cy="297600"/>
          </a:xfrm>
          <a:prstGeom prst="rect">
            <a:avLst/>
          </a:prstGeom>
          <a:noFill/>
          <a:ln>
            <a:noFill/>
          </a:ln>
        </p:spPr>
        <p:txBody>
          <a:bodyPr anchorCtr="0" anchor="t" bIns="91425" lIns="91425" spcFirstLastPara="1" rIns="91425" wrap="square" tIns="91425">
            <a:noAutofit/>
          </a:bodyPr>
          <a:lstStyle/>
          <a:p>
            <a:pPr indent="0" lvl="0" marL="0" rtl="0">
              <a:spcBef>
                <a:spcPts val="0"/>
              </a:spcBef>
              <a:spcAft>
                <a:spcPts val="0"/>
              </a:spcAft>
              <a:buNone/>
            </a:pPr>
            <a:r>
              <a:rPr lang="en" sz="1000"/>
              <a:t>Bob owes Charlie 80CC</a:t>
            </a:r>
            <a:endParaRPr sz="1000"/>
          </a:p>
        </p:txBody>
      </p:sp>
      <p:sp>
        <p:nvSpPr>
          <p:cNvPr id="305" name="Google Shape;305;p27"/>
          <p:cNvSpPr txBox="1"/>
          <p:nvPr/>
        </p:nvSpPr>
        <p:spPr>
          <a:xfrm>
            <a:off x="1583825" y="2336575"/>
            <a:ext cx="2014800" cy="297600"/>
          </a:xfrm>
          <a:prstGeom prst="rect">
            <a:avLst/>
          </a:prstGeom>
          <a:noFill/>
          <a:ln>
            <a:noFill/>
          </a:ln>
        </p:spPr>
        <p:txBody>
          <a:bodyPr anchorCtr="0" anchor="t" bIns="91425" lIns="91425" spcFirstLastPara="1" rIns="91425" wrap="square" tIns="91425">
            <a:noAutofit/>
          </a:bodyPr>
          <a:lstStyle/>
          <a:p>
            <a:pPr indent="0" lvl="0" marL="0" rtl="0">
              <a:spcBef>
                <a:spcPts val="0"/>
              </a:spcBef>
              <a:spcAft>
                <a:spcPts val="0"/>
              </a:spcAft>
              <a:buNone/>
            </a:pPr>
            <a:r>
              <a:rPr lang="en" sz="1000"/>
              <a:t>Bob owes Deborah 30CC</a:t>
            </a:r>
            <a:endParaRPr sz="1000"/>
          </a:p>
        </p:txBody>
      </p:sp>
      <p:sp>
        <p:nvSpPr>
          <p:cNvPr id="306" name="Google Shape;306;p27"/>
          <p:cNvSpPr txBox="1"/>
          <p:nvPr/>
        </p:nvSpPr>
        <p:spPr>
          <a:xfrm>
            <a:off x="1583225" y="2514150"/>
            <a:ext cx="2014800" cy="297600"/>
          </a:xfrm>
          <a:prstGeom prst="rect">
            <a:avLst/>
          </a:prstGeom>
          <a:noFill/>
          <a:ln>
            <a:noFill/>
          </a:ln>
        </p:spPr>
        <p:txBody>
          <a:bodyPr anchorCtr="0" anchor="t" bIns="91425" lIns="91425" spcFirstLastPara="1" rIns="91425" wrap="square" tIns="91425">
            <a:noAutofit/>
          </a:bodyPr>
          <a:lstStyle/>
          <a:p>
            <a:pPr indent="0" lvl="0" marL="0" rtl="0">
              <a:spcBef>
                <a:spcPts val="0"/>
              </a:spcBef>
              <a:spcAft>
                <a:spcPts val="0"/>
              </a:spcAft>
              <a:buNone/>
            </a:pPr>
            <a:r>
              <a:rPr lang="en" sz="1000"/>
              <a:t>Alice owes Charlie 500CC</a:t>
            </a:r>
            <a:endParaRPr sz="1000"/>
          </a:p>
        </p:txBody>
      </p:sp>
      <p:sp>
        <p:nvSpPr>
          <p:cNvPr id="307" name="Google Shape;307;p27"/>
          <p:cNvSpPr txBox="1"/>
          <p:nvPr/>
        </p:nvSpPr>
        <p:spPr>
          <a:xfrm>
            <a:off x="5981900" y="1534400"/>
            <a:ext cx="829200" cy="422100"/>
          </a:xfrm>
          <a:prstGeom prst="rect">
            <a:avLst/>
          </a:prstGeom>
          <a:noFill/>
          <a:ln>
            <a:noFill/>
          </a:ln>
        </p:spPr>
        <p:txBody>
          <a:bodyPr anchorCtr="0" anchor="t" bIns="91425" lIns="91425" spcFirstLastPara="1" rIns="91425" wrap="square" tIns="91425">
            <a:noAutofit/>
          </a:bodyPr>
          <a:lstStyle/>
          <a:p>
            <a:pPr indent="0" lvl="0" marL="0" rtl="0">
              <a:spcBef>
                <a:spcPts val="0"/>
              </a:spcBef>
              <a:spcAft>
                <a:spcPts val="0"/>
              </a:spcAft>
              <a:buNone/>
            </a:pPr>
            <a:r>
              <a:rPr lang="en">
                <a:solidFill>
                  <a:srgbClr val="FFFFFF"/>
                </a:solidFill>
              </a:rPr>
              <a:t>N = 10</a:t>
            </a:r>
            <a:endParaRPr>
              <a:solidFill>
                <a:srgbClr val="FFFFFF"/>
              </a:solidFill>
            </a:endParaRPr>
          </a:p>
        </p:txBody>
      </p:sp>
      <p:sp>
        <p:nvSpPr>
          <p:cNvPr id="308" name="Google Shape;308;p27"/>
          <p:cNvSpPr txBox="1"/>
          <p:nvPr/>
        </p:nvSpPr>
        <p:spPr>
          <a:xfrm>
            <a:off x="554575" y="2634175"/>
            <a:ext cx="738900" cy="451200"/>
          </a:xfrm>
          <a:prstGeom prst="rect">
            <a:avLst/>
          </a:prstGeom>
          <a:noFill/>
          <a:ln>
            <a:noFill/>
          </a:ln>
        </p:spPr>
        <p:txBody>
          <a:bodyPr anchorCtr="0" anchor="t" bIns="91425" lIns="91425" spcFirstLastPara="1" rIns="91425" wrap="square" tIns="91425">
            <a:noAutofit/>
          </a:bodyPr>
          <a:lstStyle/>
          <a:p>
            <a:pPr indent="0" lvl="0" marL="0" rtl="0">
              <a:spcBef>
                <a:spcPts val="0"/>
              </a:spcBef>
              <a:spcAft>
                <a:spcPts val="0"/>
              </a:spcAft>
              <a:buNone/>
            </a:pPr>
            <a:r>
              <a:rPr lang="en"/>
              <a:t>Miner</a:t>
            </a:r>
            <a:endParaRPr/>
          </a:p>
        </p:txBody>
      </p:sp>
      <p:pic>
        <p:nvPicPr>
          <p:cNvPr id="309" name="Google Shape;309;p27"/>
          <p:cNvPicPr preferRelativeResize="0"/>
          <p:nvPr/>
        </p:nvPicPr>
        <p:blipFill>
          <a:blip r:embed="rId3">
            <a:alphaModFix/>
          </a:blip>
          <a:stretch>
            <a:fillRect/>
          </a:stretch>
        </p:blipFill>
        <p:spPr>
          <a:xfrm>
            <a:off x="6738575" y="3375937"/>
            <a:ext cx="757500" cy="757500"/>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96"/>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98"/>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297"/>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99"/>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309"/>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313" name="Shape 313"/>
        <p:cNvGrpSpPr/>
        <p:nvPr/>
      </p:nvGrpSpPr>
      <p:grpSpPr>
        <a:xfrm>
          <a:off x="0" y="0"/>
          <a:ext cx="0" cy="0"/>
          <a:chOff x="0" y="0"/>
          <a:chExt cx="0" cy="0"/>
        </a:xfrm>
      </p:grpSpPr>
      <p:sp>
        <p:nvSpPr>
          <p:cNvPr id="314" name="Google Shape;314;p28"/>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Proof of Work</a:t>
            </a:r>
            <a:endParaRPr/>
          </a:p>
        </p:txBody>
      </p:sp>
      <p:sp>
        <p:nvSpPr>
          <p:cNvPr id="315" name="Google Shape;315;p28"/>
          <p:cNvSpPr/>
          <p:nvPr/>
        </p:nvSpPr>
        <p:spPr>
          <a:xfrm flipH="1">
            <a:off x="1394375" y="1754725"/>
            <a:ext cx="2014800" cy="1621200"/>
          </a:xfrm>
          <a:prstGeom prst="verticalScroll">
            <a:avLst>
              <a:gd fmla="val 12500" name="adj"/>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spcBef>
                <a:spcPts val="0"/>
              </a:spcBef>
              <a:spcAft>
                <a:spcPts val="0"/>
              </a:spcAft>
              <a:buNone/>
            </a:pPr>
            <a:r>
              <a:t/>
            </a:r>
            <a:endParaRPr/>
          </a:p>
        </p:txBody>
      </p:sp>
      <p:sp>
        <p:nvSpPr>
          <p:cNvPr id="316" name="Google Shape;316;p28"/>
          <p:cNvSpPr/>
          <p:nvPr/>
        </p:nvSpPr>
        <p:spPr>
          <a:xfrm>
            <a:off x="1871225" y="2857725"/>
            <a:ext cx="998100" cy="393300"/>
          </a:xfrm>
          <a:prstGeom prst="rect">
            <a:avLst/>
          </a:prstGeom>
          <a:solidFill>
            <a:schemeClr val="lt2"/>
          </a:solidFill>
          <a:ln cap="flat" cmpd="sng" w="2857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317" name="Google Shape;317;p28"/>
          <p:cNvSpPr txBox="1"/>
          <p:nvPr/>
        </p:nvSpPr>
        <p:spPr>
          <a:xfrm>
            <a:off x="1976800" y="2876900"/>
            <a:ext cx="738900" cy="307200"/>
          </a:xfrm>
          <a:prstGeom prst="rect">
            <a:avLst/>
          </a:prstGeom>
          <a:noFill/>
          <a:ln>
            <a:noFill/>
          </a:ln>
        </p:spPr>
        <p:txBody>
          <a:bodyPr anchorCtr="0" anchor="t" bIns="91425" lIns="91425" spcFirstLastPara="1" rIns="91425" wrap="square" tIns="91425">
            <a:noAutofit/>
          </a:bodyPr>
          <a:lstStyle/>
          <a:p>
            <a:pPr indent="0" lvl="0" marL="0" rtl="0">
              <a:spcBef>
                <a:spcPts val="0"/>
              </a:spcBef>
              <a:spcAft>
                <a:spcPts val="0"/>
              </a:spcAft>
              <a:buNone/>
            </a:pPr>
            <a:r>
              <a:rPr lang="en"/>
              <a:t>37212</a:t>
            </a:r>
            <a:endParaRPr/>
          </a:p>
        </p:txBody>
      </p:sp>
      <p:cxnSp>
        <p:nvCxnSpPr>
          <p:cNvPr id="318" name="Google Shape;318;p28"/>
          <p:cNvCxnSpPr/>
          <p:nvPr/>
        </p:nvCxnSpPr>
        <p:spPr>
          <a:xfrm>
            <a:off x="3701425" y="2596275"/>
            <a:ext cx="1691700" cy="12000"/>
          </a:xfrm>
          <a:prstGeom prst="straightConnector1">
            <a:avLst/>
          </a:prstGeom>
          <a:noFill/>
          <a:ln cap="flat" cmpd="sng" w="76200">
            <a:solidFill>
              <a:srgbClr val="CCCCCC"/>
            </a:solidFill>
            <a:prstDash val="solid"/>
            <a:round/>
            <a:headEnd len="med" w="med" type="none"/>
            <a:tailEnd len="med" w="med" type="triangle"/>
          </a:ln>
        </p:spPr>
      </p:cxnSp>
      <p:sp>
        <p:nvSpPr>
          <p:cNvPr id="319" name="Google Shape;319;p28"/>
          <p:cNvSpPr txBox="1"/>
          <p:nvPr/>
        </p:nvSpPr>
        <p:spPr>
          <a:xfrm>
            <a:off x="3924800" y="2080425"/>
            <a:ext cx="940500" cy="393300"/>
          </a:xfrm>
          <a:prstGeom prst="rect">
            <a:avLst/>
          </a:prstGeom>
          <a:noFill/>
          <a:ln>
            <a:noFill/>
          </a:ln>
        </p:spPr>
        <p:txBody>
          <a:bodyPr anchorCtr="0" anchor="t" bIns="91425" lIns="91425" spcFirstLastPara="1" rIns="91425" wrap="square" tIns="91425">
            <a:noAutofit/>
          </a:bodyPr>
          <a:lstStyle/>
          <a:p>
            <a:pPr indent="0" lvl="0" marL="0" rtl="0">
              <a:spcBef>
                <a:spcPts val="0"/>
              </a:spcBef>
              <a:spcAft>
                <a:spcPts val="0"/>
              </a:spcAft>
              <a:buNone/>
            </a:pPr>
            <a:r>
              <a:rPr lang="en">
                <a:solidFill>
                  <a:srgbClr val="FFFFFF"/>
                </a:solidFill>
              </a:rPr>
              <a:t>SHA-256</a:t>
            </a:r>
            <a:endParaRPr>
              <a:solidFill>
                <a:srgbClr val="FFFFFF"/>
              </a:solidFill>
            </a:endParaRPr>
          </a:p>
        </p:txBody>
      </p:sp>
      <p:sp>
        <p:nvSpPr>
          <p:cNvPr id="320" name="Google Shape;320;p28"/>
          <p:cNvSpPr txBox="1"/>
          <p:nvPr/>
        </p:nvSpPr>
        <p:spPr>
          <a:xfrm>
            <a:off x="5930375" y="2118825"/>
            <a:ext cx="2592900" cy="998100"/>
          </a:xfrm>
          <a:prstGeom prst="rect">
            <a:avLst/>
          </a:prstGeom>
          <a:noFill/>
          <a:ln>
            <a:noFill/>
          </a:ln>
        </p:spPr>
        <p:txBody>
          <a:bodyPr anchorCtr="0" anchor="t" bIns="91425" lIns="91425" spcFirstLastPara="1" rIns="91425" wrap="square" tIns="91425">
            <a:noAutofit/>
          </a:bodyPr>
          <a:lstStyle/>
          <a:p>
            <a:pPr indent="0" lvl="0" marL="0" rtl="0">
              <a:spcBef>
                <a:spcPts val="0"/>
              </a:spcBef>
              <a:spcAft>
                <a:spcPts val="0"/>
              </a:spcAft>
              <a:buNone/>
            </a:pPr>
            <a:r>
              <a:rPr lang="en">
                <a:solidFill>
                  <a:srgbClr val="FFFFFF"/>
                </a:solidFill>
              </a:rPr>
              <a:t>00000000000011100101111010101001010100000010101110101000000101001010….</a:t>
            </a:r>
            <a:endParaRPr>
              <a:solidFill>
                <a:srgbClr val="FFFFFF"/>
              </a:solidFill>
            </a:endParaRPr>
          </a:p>
        </p:txBody>
      </p:sp>
      <p:grpSp>
        <p:nvGrpSpPr>
          <p:cNvPr id="321" name="Google Shape;321;p28"/>
          <p:cNvGrpSpPr/>
          <p:nvPr/>
        </p:nvGrpSpPr>
        <p:grpSpPr>
          <a:xfrm>
            <a:off x="508475" y="2091050"/>
            <a:ext cx="688200" cy="1046450"/>
            <a:chOff x="1308425" y="1723525"/>
            <a:chExt cx="688200" cy="1046450"/>
          </a:xfrm>
        </p:grpSpPr>
        <p:sp>
          <p:nvSpPr>
            <p:cNvPr id="322" name="Google Shape;322;p28"/>
            <p:cNvSpPr/>
            <p:nvPr/>
          </p:nvSpPr>
          <p:spPr>
            <a:xfrm>
              <a:off x="1308425" y="2197275"/>
              <a:ext cx="688200" cy="572700"/>
            </a:xfrm>
            <a:prstGeom prst="round2SameRect">
              <a:avLst>
                <a:gd fmla="val 16667" name="adj1"/>
                <a:gd fmla="val 0" name="adj2"/>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323" name="Google Shape;323;p28"/>
            <p:cNvSpPr/>
            <p:nvPr/>
          </p:nvSpPr>
          <p:spPr>
            <a:xfrm>
              <a:off x="1377275" y="1723525"/>
              <a:ext cx="550500" cy="406200"/>
            </a:xfrm>
            <a:prstGeom prst="ellipse">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grpSp>
      <p:sp>
        <p:nvSpPr>
          <p:cNvPr id="324" name="Google Shape;324;p28"/>
          <p:cNvSpPr txBox="1"/>
          <p:nvPr/>
        </p:nvSpPr>
        <p:spPr>
          <a:xfrm>
            <a:off x="1583825" y="2029375"/>
            <a:ext cx="1506300" cy="297600"/>
          </a:xfrm>
          <a:prstGeom prst="rect">
            <a:avLst/>
          </a:prstGeom>
          <a:noFill/>
          <a:ln>
            <a:noFill/>
          </a:ln>
        </p:spPr>
        <p:txBody>
          <a:bodyPr anchorCtr="0" anchor="t" bIns="91425" lIns="91425" spcFirstLastPara="1" rIns="91425" wrap="square" tIns="91425">
            <a:noAutofit/>
          </a:bodyPr>
          <a:lstStyle/>
          <a:p>
            <a:pPr indent="0" lvl="0" marL="0" rtl="0">
              <a:spcBef>
                <a:spcPts val="0"/>
              </a:spcBef>
              <a:spcAft>
                <a:spcPts val="0"/>
              </a:spcAft>
              <a:buNone/>
            </a:pPr>
            <a:r>
              <a:rPr lang="en" sz="1000"/>
              <a:t>Alice owes Bob 100CC</a:t>
            </a:r>
            <a:endParaRPr sz="1000"/>
          </a:p>
        </p:txBody>
      </p:sp>
      <p:sp>
        <p:nvSpPr>
          <p:cNvPr id="325" name="Google Shape;325;p28"/>
          <p:cNvSpPr txBox="1"/>
          <p:nvPr/>
        </p:nvSpPr>
        <p:spPr>
          <a:xfrm>
            <a:off x="1583825" y="2178175"/>
            <a:ext cx="2014800" cy="297600"/>
          </a:xfrm>
          <a:prstGeom prst="rect">
            <a:avLst/>
          </a:prstGeom>
          <a:noFill/>
          <a:ln>
            <a:noFill/>
          </a:ln>
        </p:spPr>
        <p:txBody>
          <a:bodyPr anchorCtr="0" anchor="t" bIns="91425" lIns="91425" spcFirstLastPara="1" rIns="91425" wrap="square" tIns="91425">
            <a:noAutofit/>
          </a:bodyPr>
          <a:lstStyle/>
          <a:p>
            <a:pPr indent="0" lvl="0" marL="0" rtl="0">
              <a:spcBef>
                <a:spcPts val="0"/>
              </a:spcBef>
              <a:spcAft>
                <a:spcPts val="0"/>
              </a:spcAft>
              <a:buNone/>
            </a:pPr>
            <a:r>
              <a:rPr lang="en" sz="1000"/>
              <a:t>Bob owes Charlie 80CC</a:t>
            </a:r>
            <a:endParaRPr sz="1000"/>
          </a:p>
        </p:txBody>
      </p:sp>
      <p:sp>
        <p:nvSpPr>
          <p:cNvPr id="326" name="Google Shape;326;p28"/>
          <p:cNvSpPr txBox="1"/>
          <p:nvPr/>
        </p:nvSpPr>
        <p:spPr>
          <a:xfrm>
            <a:off x="1583825" y="2336575"/>
            <a:ext cx="2014800" cy="297600"/>
          </a:xfrm>
          <a:prstGeom prst="rect">
            <a:avLst/>
          </a:prstGeom>
          <a:noFill/>
          <a:ln>
            <a:noFill/>
          </a:ln>
        </p:spPr>
        <p:txBody>
          <a:bodyPr anchorCtr="0" anchor="t" bIns="91425" lIns="91425" spcFirstLastPara="1" rIns="91425" wrap="square" tIns="91425">
            <a:noAutofit/>
          </a:bodyPr>
          <a:lstStyle/>
          <a:p>
            <a:pPr indent="0" lvl="0" marL="0" rtl="0">
              <a:spcBef>
                <a:spcPts val="0"/>
              </a:spcBef>
              <a:spcAft>
                <a:spcPts val="0"/>
              </a:spcAft>
              <a:buNone/>
            </a:pPr>
            <a:r>
              <a:rPr lang="en" sz="1000"/>
              <a:t>Bob owes Deborah 30CC</a:t>
            </a:r>
            <a:endParaRPr sz="1000"/>
          </a:p>
        </p:txBody>
      </p:sp>
      <p:sp>
        <p:nvSpPr>
          <p:cNvPr id="327" name="Google Shape;327;p28"/>
          <p:cNvSpPr txBox="1"/>
          <p:nvPr/>
        </p:nvSpPr>
        <p:spPr>
          <a:xfrm>
            <a:off x="1583225" y="2514150"/>
            <a:ext cx="2014800" cy="297600"/>
          </a:xfrm>
          <a:prstGeom prst="rect">
            <a:avLst/>
          </a:prstGeom>
          <a:noFill/>
          <a:ln>
            <a:noFill/>
          </a:ln>
        </p:spPr>
        <p:txBody>
          <a:bodyPr anchorCtr="0" anchor="t" bIns="91425" lIns="91425" spcFirstLastPara="1" rIns="91425" wrap="square" tIns="91425">
            <a:noAutofit/>
          </a:bodyPr>
          <a:lstStyle/>
          <a:p>
            <a:pPr indent="0" lvl="0" marL="0" rtl="0">
              <a:spcBef>
                <a:spcPts val="0"/>
              </a:spcBef>
              <a:spcAft>
                <a:spcPts val="0"/>
              </a:spcAft>
              <a:buNone/>
            </a:pPr>
            <a:r>
              <a:rPr lang="en" sz="1000"/>
              <a:t>Alice owes Charlie 500CC</a:t>
            </a:r>
            <a:endParaRPr sz="1000"/>
          </a:p>
        </p:txBody>
      </p:sp>
      <p:sp>
        <p:nvSpPr>
          <p:cNvPr id="328" name="Google Shape;328;p28"/>
          <p:cNvSpPr txBox="1"/>
          <p:nvPr/>
        </p:nvSpPr>
        <p:spPr>
          <a:xfrm>
            <a:off x="5981900" y="1534400"/>
            <a:ext cx="829200" cy="422100"/>
          </a:xfrm>
          <a:prstGeom prst="rect">
            <a:avLst/>
          </a:prstGeom>
          <a:noFill/>
          <a:ln>
            <a:noFill/>
          </a:ln>
        </p:spPr>
        <p:txBody>
          <a:bodyPr anchorCtr="0" anchor="t" bIns="91425" lIns="91425" spcFirstLastPara="1" rIns="91425" wrap="square" tIns="91425">
            <a:noAutofit/>
          </a:bodyPr>
          <a:lstStyle/>
          <a:p>
            <a:pPr indent="0" lvl="0" marL="0" rtl="0">
              <a:spcBef>
                <a:spcPts val="0"/>
              </a:spcBef>
              <a:spcAft>
                <a:spcPts val="0"/>
              </a:spcAft>
              <a:buNone/>
            </a:pPr>
            <a:r>
              <a:rPr lang="en">
                <a:solidFill>
                  <a:srgbClr val="FFFFFF"/>
                </a:solidFill>
              </a:rPr>
              <a:t>N = 10</a:t>
            </a:r>
            <a:endParaRPr>
              <a:solidFill>
                <a:srgbClr val="FFFFFF"/>
              </a:solidFill>
            </a:endParaRPr>
          </a:p>
        </p:txBody>
      </p:sp>
      <p:sp>
        <p:nvSpPr>
          <p:cNvPr id="329" name="Google Shape;329;p28"/>
          <p:cNvSpPr txBox="1"/>
          <p:nvPr/>
        </p:nvSpPr>
        <p:spPr>
          <a:xfrm>
            <a:off x="554575" y="2634175"/>
            <a:ext cx="738900" cy="451200"/>
          </a:xfrm>
          <a:prstGeom prst="rect">
            <a:avLst/>
          </a:prstGeom>
          <a:noFill/>
          <a:ln>
            <a:noFill/>
          </a:ln>
        </p:spPr>
        <p:txBody>
          <a:bodyPr anchorCtr="0" anchor="t" bIns="91425" lIns="91425" spcFirstLastPara="1" rIns="91425" wrap="square" tIns="91425">
            <a:noAutofit/>
          </a:bodyPr>
          <a:lstStyle/>
          <a:p>
            <a:pPr indent="0" lvl="0" marL="0" rtl="0">
              <a:spcBef>
                <a:spcPts val="0"/>
              </a:spcBef>
              <a:spcAft>
                <a:spcPts val="0"/>
              </a:spcAft>
              <a:buNone/>
            </a:pPr>
            <a:r>
              <a:rPr lang="en"/>
              <a:t>Miner</a:t>
            </a:r>
            <a:endParaRPr/>
          </a:p>
        </p:txBody>
      </p:sp>
      <p:pic>
        <p:nvPicPr>
          <p:cNvPr id="330" name="Google Shape;330;p28"/>
          <p:cNvPicPr preferRelativeResize="0"/>
          <p:nvPr/>
        </p:nvPicPr>
        <p:blipFill>
          <a:blip r:embed="rId3">
            <a:alphaModFix/>
          </a:blip>
          <a:stretch>
            <a:fillRect/>
          </a:stretch>
        </p:blipFill>
        <p:spPr>
          <a:xfrm>
            <a:off x="6793612" y="3322125"/>
            <a:ext cx="866425" cy="866425"/>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317"/>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319"/>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318"/>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320"/>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330"/>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334" name="Shape 334"/>
        <p:cNvGrpSpPr/>
        <p:nvPr/>
      </p:nvGrpSpPr>
      <p:grpSpPr>
        <a:xfrm>
          <a:off x="0" y="0"/>
          <a:ext cx="0" cy="0"/>
          <a:chOff x="0" y="0"/>
          <a:chExt cx="0" cy="0"/>
        </a:xfrm>
      </p:grpSpPr>
      <p:sp>
        <p:nvSpPr>
          <p:cNvPr id="335" name="Google Shape;335;p29"/>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Proof of Work</a:t>
            </a:r>
            <a:endParaRPr/>
          </a:p>
        </p:txBody>
      </p:sp>
      <p:sp>
        <p:nvSpPr>
          <p:cNvPr id="336" name="Google Shape;336;p29"/>
          <p:cNvSpPr/>
          <p:nvPr/>
        </p:nvSpPr>
        <p:spPr>
          <a:xfrm flipH="1">
            <a:off x="1394375" y="1754725"/>
            <a:ext cx="2014800" cy="1621200"/>
          </a:xfrm>
          <a:prstGeom prst="verticalScroll">
            <a:avLst>
              <a:gd fmla="val 12500" name="adj"/>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spcBef>
                <a:spcPts val="0"/>
              </a:spcBef>
              <a:spcAft>
                <a:spcPts val="0"/>
              </a:spcAft>
              <a:buNone/>
            </a:pPr>
            <a:r>
              <a:t/>
            </a:r>
            <a:endParaRPr/>
          </a:p>
        </p:txBody>
      </p:sp>
      <p:sp>
        <p:nvSpPr>
          <p:cNvPr id="337" name="Google Shape;337;p29"/>
          <p:cNvSpPr/>
          <p:nvPr/>
        </p:nvSpPr>
        <p:spPr>
          <a:xfrm>
            <a:off x="1871225" y="2857725"/>
            <a:ext cx="998100" cy="393300"/>
          </a:xfrm>
          <a:prstGeom prst="rect">
            <a:avLst/>
          </a:prstGeom>
          <a:solidFill>
            <a:schemeClr val="lt2"/>
          </a:solidFill>
          <a:ln cap="flat" cmpd="sng" w="2857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338" name="Google Shape;338;p29"/>
          <p:cNvSpPr txBox="1"/>
          <p:nvPr/>
        </p:nvSpPr>
        <p:spPr>
          <a:xfrm>
            <a:off x="1976800" y="2876900"/>
            <a:ext cx="738900" cy="307200"/>
          </a:xfrm>
          <a:prstGeom prst="rect">
            <a:avLst/>
          </a:prstGeom>
          <a:noFill/>
          <a:ln>
            <a:noFill/>
          </a:ln>
        </p:spPr>
        <p:txBody>
          <a:bodyPr anchorCtr="0" anchor="t" bIns="91425" lIns="91425" spcFirstLastPara="1" rIns="91425" wrap="square" tIns="91425">
            <a:noAutofit/>
          </a:bodyPr>
          <a:lstStyle/>
          <a:p>
            <a:pPr indent="0" lvl="0" marL="0" rtl="0">
              <a:spcBef>
                <a:spcPts val="0"/>
              </a:spcBef>
              <a:spcAft>
                <a:spcPts val="0"/>
              </a:spcAft>
              <a:buNone/>
            </a:pPr>
            <a:r>
              <a:rPr lang="en"/>
              <a:t>37212</a:t>
            </a:r>
            <a:endParaRPr/>
          </a:p>
        </p:txBody>
      </p:sp>
      <p:grpSp>
        <p:nvGrpSpPr>
          <p:cNvPr id="339" name="Google Shape;339;p29"/>
          <p:cNvGrpSpPr/>
          <p:nvPr/>
        </p:nvGrpSpPr>
        <p:grpSpPr>
          <a:xfrm>
            <a:off x="508475" y="2091050"/>
            <a:ext cx="688200" cy="1046450"/>
            <a:chOff x="1308425" y="1723525"/>
            <a:chExt cx="688200" cy="1046450"/>
          </a:xfrm>
        </p:grpSpPr>
        <p:sp>
          <p:nvSpPr>
            <p:cNvPr id="340" name="Google Shape;340;p29"/>
            <p:cNvSpPr/>
            <p:nvPr/>
          </p:nvSpPr>
          <p:spPr>
            <a:xfrm>
              <a:off x="1308425" y="2197275"/>
              <a:ext cx="688200" cy="572700"/>
            </a:xfrm>
            <a:prstGeom prst="round2SameRect">
              <a:avLst>
                <a:gd fmla="val 16667" name="adj1"/>
                <a:gd fmla="val 0" name="adj2"/>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341" name="Google Shape;341;p29"/>
            <p:cNvSpPr/>
            <p:nvPr/>
          </p:nvSpPr>
          <p:spPr>
            <a:xfrm>
              <a:off x="1377275" y="1723525"/>
              <a:ext cx="550500" cy="406200"/>
            </a:xfrm>
            <a:prstGeom prst="ellipse">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grpSp>
      <p:sp>
        <p:nvSpPr>
          <p:cNvPr id="342" name="Google Shape;342;p29"/>
          <p:cNvSpPr txBox="1"/>
          <p:nvPr/>
        </p:nvSpPr>
        <p:spPr>
          <a:xfrm>
            <a:off x="1583825" y="2029375"/>
            <a:ext cx="1506300" cy="297600"/>
          </a:xfrm>
          <a:prstGeom prst="rect">
            <a:avLst/>
          </a:prstGeom>
          <a:noFill/>
          <a:ln>
            <a:noFill/>
          </a:ln>
        </p:spPr>
        <p:txBody>
          <a:bodyPr anchorCtr="0" anchor="t" bIns="91425" lIns="91425" spcFirstLastPara="1" rIns="91425" wrap="square" tIns="91425">
            <a:noAutofit/>
          </a:bodyPr>
          <a:lstStyle/>
          <a:p>
            <a:pPr indent="0" lvl="0" marL="0" rtl="0">
              <a:spcBef>
                <a:spcPts val="0"/>
              </a:spcBef>
              <a:spcAft>
                <a:spcPts val="0"/>
              </a:spcAft>
              <a:buNone/>
            </a:pPr>
            <a:r>
              <a:rPr lang="en" sz="1000"/>
              <a:t>Alice owes Bob 100CC</a:t>
            </a:r>
            <a:endParaRPr sz="1000"/>
          </a:p>
        </p:txBody>
      </p:sp>
      <p:sp>
        <p:nvSpPr>
          <p:cNvPr id="343" name="Google Shape;343;p29"/>
          <p:cNvSpPr txBox="1"/>
          <p:nvPr/>
        </p:nvSpPr>
        <p:spPr>
          <a:xfrm>
            <a:off x="1583825" y="2178175"/>
            <a:ext cx="2014800" cy="297600"/>
          </a:xfrm>
          <a:prstGeom prst="rect">
            <a:avLst/>
          </a:prstGeom>
          <a:noFill/>
          <a:ln>
            <a:noFill/>
          </a:ln>
        </p:spPr>
        <p:txBody>
          <a:bodyPr anchorCtr="0" anchor="t" bIns="91425" lIns="91425" spcFirstLastPara="1" rIns="91425" wrap="square" tIns="91425">
            <a:noAutofit/>
          </a:bodyPr>
          <a:lstStyle/>
          <a:p>
            <a:pPr indent="0" lvl="0" marL="0" rtl="0">
              <a:spcBef>
                <a:spcPts val="0"/>
              </a:spcBef>
              <a:spcAft>
                <a:spcPts val="0"/>
              </a:spcAft>
              <a:buNone/>
            </a:pPr>
            <a:r>
              <a:rPr lang="en" sz="1000"/>
              <a:t>Bob owes Charlie 80CC</a:t>
            </a:r>
            <a:endParaRPr sz="1000"/>
          </a:p>
        </p:txBody>
      </p:sp>
      <p:sp>
        <p:nvSpPr>
          <p:cNvPr id="344" name="Google Shape;344;p29"/>
          <p:cNvSpPr txBox="1"/>
          <p:nvPr/>
        </p:nvSpPr>
        <p:spPr>
          <a:xfrm>
            <a:off x="1583825" y="2336575"/>
            <a:ext cx="2014800" cy="297600"/>
          </a:xfrm>
          <a:prstGeom prst="rect">
            <a:avLst/>
          </a:prstGeom>
          <a:noFill/>
          <a:ln>
            <a:noFill/>
          </a:ln>
        </p:spPr>
        <p:txBody>
          <a:bodyPr anchorCtr="0" anchor="t" bIns="91425" lIns="91425" spcFirstLastPara="1" rIns="91425" wrap="square" tIns="91425">
            <a:noAutofit/>
          </a:bodyPr>
          <a:lstStyle/>
          <a:p>
            <a:pPr indent="0" lvl="0" marL="0" rtl="0">
              <a:spcBef>
                <a:spcPts val="0"/>
              </a:spcBef>
              <a:spcAft>
                <a:spcPts val="0"/>
              </a:spcAft>
              <a:buNone/>
            </a:pPr>
            <a:r>
              <a:rPr lang="en" sz="1000"/>
              <a:t>Bob owes Deborah 30CC</a:t>
            </a:r>
            <a:endParaRPr sz="1000"/>
          </a:p>
        </p:txBody>
      </p:sp>
      <p:sp>
        <p:nvSpPr>
          <p:cNvPr id="345" name="Google Shape;345;p29"/>
          <p:cNvSpPr txBox="1"/>
          <p:nvPr/>
        </p:nvSpPr>
        <p:spPr>
          <a:xfrm>
            <a:off x="1583225" y="2514150"/>
            <a:ext cx="2014800" cy="297600"/>
          </a:xfrm>
          <a:prstGeom prst="rect">
            <a:avLst/>
          </a:prstGeom>
          <a:noFill/>
          <a:ln>
            <a:noFill/>
          </a:ln>
        </p:spPr>
        <p:txBody>
          <a:bodyPr anchorCtr="0" anchor="t" bIns="91425" lIns="91425" spcFirstLastPara="1" rIns="91425" wrap="square" tIns="91425">
            <a:noAutofit/>
          </a:bodyPr>
          <a:lstStyle/>
          <a:p>
            <a:pPr indent="0" lvl="0" marL="0" rtl="0">
              <a:spcBef>
                <a:spcPts val="0"/>
              </a:spcBef>
              <a:spcAft>
                <a:spcPts val="0"/>
              </a:spcAft>
              <a:buNone/>
            </a:pPr>
            <a:r>
              <a:rPr lang="en" sz="1000"/>
              <a:t>Alice owes Charlie 500CC</a:t>
            </a:r>
            <a:endParaRPr sz="1000"/>
          </a:p>
        </p:txBody>
      </p:sp>
      <p:sp>
        <p:nvSpPr>
          <p:cNvPr id="346" name="Google Shape;346;p29"/>
          <p:cNvSpPr txBox="1"/>
          <p:nvPr/>
        </p:nvSpPr>
        <p:spPr>
          <a:xfrm>
            <a:off x="554575" y="2634175"/>
            <a:ext cx="738900" cy="451200"/>
          </a:xfrm>
          <a:prstGeom prst="rect">
            <a:avLst/>
          </a:prstGeom>
          <a:noFill/>
          <a:ln>
            <a:noFill/>
          </a:ln>
        </p:spPr>
        <p:txBody>
          <a:bodyPr anchorCtr="0" anchor="t" bIns="91425" lIns="91425" spcFirstLastPara="1" rIns="91425" wrap="square" tIns="91425">
            <a:noAutofit/>
          </a:bodyPr>
          <a:lstStyle/>
          <a:p>
            <a:pPr indent="0" lvl="0" marL="0" rtl="0">
              <a:spcBef>
                <a:spcPts val="0"/>
              </a:spcBef>
              <a:spcAft>
                <a:spcPts val="0"/>
              </a:spcAft>
              <a:buNone/>
            </a:pPr>
            <a:r>
              <a:rPr lang="en"/>
              <a:t>Miner</a:t>
            </a:r>
            <a:endParaRPr/>
          </a:p>
        </p:txBody>
      </p:sp>
      <p:grpSp>
        <p:nvGrpSpPr>
          <p:cNvPr id="347" name="Google Shape;347;p29"/>
          <p:cNvGrpSpPr/>
          <p:nvPr/>
        </p:nvGrpSpPr>
        <p:grpSpPr>
          <a:xfrm>
            <a:off x="5629188" y="1290125"/>
            <a:ext cx="688200" cy="1046450"/>
            <a:chOff x="1308425" y="1723525"/>
            <a:chExt cx="688200" cy="1046450"/>
          </a:xfrm>
        </p:grpSpPr>
        <p:sp>
          <p:nvSpPr>
            <p:cNvPr id="348" name="Google Shape;348;p29"/>
            <p:cNvSpPr/>
            <p:nvPr/>
          </p:nvSpPr>
          <p:spPr>
            <a:xfrm>
              <a:off x="1308425" y="2197275"/>
              <a:ext cx="688200" cy="572700"/>
            </a:xfrm>
            <a:prstGeom prst="round2SameRect">
              <a:avLst>
                <a:gd fmla="val 16667" name="adj1"/>
                <a:gd fmla="val 0" name="adj2"/>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349" name="Google Shape;349;p29"/>
            <p:cNvSpPr/>
            <p:nvPr/>
          </p:nvSpPr>
          <p:spPr>
            <a:xfrm>
              <a:off x="1377275" y="1723525"/>
              <a:ext cx="550500" cy="406200"/>
            </a:xfrm>
            <a:prstGeom prst="ellipse">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grpSp>
      <p:sp>
        <p:nvSpPr>
          <p:cNvPr id="350" name="Google Shape;350;p29"/>
          <p:cNvSpPr txBox="1"/>
          <p:nvPr/>
        </p:nvSpPr>
        <p:spPr>
          <a:xfrm>
            <a:off x="5719488" y="1781800"/>
            <a:ext cx="597900" cy="451200"/>
          </a:xfrm>
          <a:prstGeom prst="rect">
            <a:avLst/>
          </a:prstGeom>
          <a:noFill/>
          <a:ln>
            <a:noFill/>
          </a:ln>
        </p:spPr>
        <p:txBody>
          <a:bodyPr anchorCtr="0" anchor="t" bIns="91425" lIns="91425" spcFirstLastPara="1" rIns="91425" wrap="square" tIns="91425">
            <a:noAutofit/>
          </a:bodyPr>
          <a:lstStyle/>
          <a:p>
            <a:pPr indent="0" lvl="0" marL="0" rtl="0">
              <a:spcBef>
                <a:spcPts val="0"/>
              </a:spcBef>
              <a:spcAft>
                <a:spcPts val="0"/>
              </a:spcAft>
              <a:buNone/>
            </a:pPr>
            <a:r>
              <a:rPr lang="en"/>
              <a:t>Alice</a:t>
            </a:r>
            <a:endParaRPr/>
          </a:p>
        </p:txBody>
      </p:sp>
      <p:grpSp>
        <p:nvGrpSpPr>
          <p:cNvPr id="351" name="Google Shape;351;p29"/>
          <p:cNvGrpSpPr/>
          <p:nvPr/>
        </p:nvGrpSpPr>
        <p:grpSpPr>
          <a:xfrm>
            <a:off x="7721025" y="1264575"/>
            <a:ext cx="688200" cy="1046450"/>
            <a:chOff x="1308425" y="1723525"/>
            <a:chExt cx="688200" cy="1046450"/>
          </a:xfrm>
        </p:grpSpPr>
        <p:sp>
          <p:nvSpPr>
            <p:cNvPr id="352" name="Google Shape;352;p29"/>
            <p:cNvSpPr/>
            <p:nvPr/>
          </p:nvSpPr>
          <p:spPr>
            <a:xfrm>
              <a:off x="1308425" y="2197275"/>
              <a:ext cx="688200" cy="572700"/>
            </a:xfrm>
            <a:prstGeom prst="round2SameRect">
              <a:avLst>
                <a:gd fmla="val 16667" name="adj1"/>
                <a:gd fmla="val 0" name="adj2"/>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353" name="Google Shape;353;p29"/>
            <p:cNvSpPr/>
            <p:nvPr/>
          </p:nvSpPr>
          <p:spPr>
            <a:xfrm>
              <a:off x="1377275" y="1723525"/>
              <a:ext cx="550500" cy="406200"/>
            </a:xfrm>
            <a:prstGeom prst="ellipse">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grpSp>
      <p:sp>
        <p:nvSpPr>
          <p:cNvPr id="354" name="Google Shape;354;p29"/>
          <p:cNvSpPr txBox="1"/>
          <p:nvPr/>
        </p:nvSpPr>
        <p:spPr>
          <a:xfrm>
            <a:off x="7811325" y="1756250"/>
            <a:ext cx="597900" cy="451200"/>
          </a:xfrm>
          <a:prstGeom prst="rect">
            <a:avLst/>
          </a:prstGeom>
          <a:noFill/>
          <a:ln>
            <a:noFill/>
          </a:ln>
        </p:spPr>
        <p:txBody>
          <a:bodyPr anchorCtr="0" anchor="t" bIns="91425" lIns="91425" spcFirstLastPara="1" rIns="91425" wrap="square" tIns="91425">
            <a:noAutofit/>
          </a:bodyPr>
          <a:lstStyle/>
          <a:p>
            <a:pPr indent="0" lvl="0" marL="0" rtl="0">
              <a:spcBef>
                <a:spcPts val="0"/>
              </a:spcBef>
              <a:spcAft>
                <a:spcPts val="0"/>
              </a:spcAft>
              <a:buNone/>
            </a:pPr>
            <a:r>
              <a:rPr lang="en"/>
              <a:t>Bob</a:t>
            </a:r>
            <a:endParaRPr/>
          </a:p>
        </p:txBody>
      </p:sp>
      <p:grpSp>
        <p:nvGrpSpPr>
          <p:cNvPr id="355" name="Google Shape;355;p29"/>
          <p:cNvGrpSpPr/>
          <p:nvPr/>
        </p:nvGrpSpPr>
        <p:grpSpPr>
          <a:xfrm>
            <a:off x="5638088" y="3593938"/>
            <a:ext cx="688200" cy="1046450"/>
            <a:chOff x="1308425" y="1723525"/>
            <a:chExt cx="688200" cy="1046450"/>
          </a:xfrm>
        </p:grpSpPr>
        <p:sp>
          <p:nvSpPr>
            <p:cNvPr id="356" name="Google Shape;356;p29"/>
            <p:cNvSpPr/>
            <p:nvPr/>
          </p:nvSpPr>
          <p:spPr>
            <a:xfrm>
              <a:off x="1308425" y="2197275"/>
              <a:ext cx="688200" cy="572700"/>
            </a:xfrm>
            <a:prstGeom prst="round2SameRect">
              <a:avLst>
                <a:gd fmla="val 16667" name="adj1"/>
                <a:gd fmla="val 0" name="adj2"/>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357" name="Google Shape;357;p29"/>
            <p:cNvSpPr/>
            <p:nvPr/>
          </p:nvSpPr>
          <p:spPr>
            <a:xfrm>
              <a:off x="1377275" y="1723525"/>
              <a:ext cx="550500" cy="406200"/>
            </a:xfrm>
            <a:prstGeom prst="ellipse">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grpSp>
      <p:sp>
        <p:nvSpPr>
          <p:cNvPr id="358" name="Google Shape;358;p29"/>
          <p:cNvSpPr txBox="1"/>
          <p:nvPr/>
        </p:nvSpPr>
        <p:spPr>
          <a:xfrm>
            <a:off x="5638088" y="4108163"/>
            <a:ext cx="886800" cy="451200"/>
          </a:xfrm>
          <a:prstGeom prst="rect">
            <a:avLst/>
          </a:prstGeom>
          <a:noFill/>
          <a:ln>
            <a:noFill/>
          </a:ln>
        </p:spPr>
        <p:txBody>
          <a:bodyPr anchorCtr="0" anchor="t" bIns="91425" lIns="91425" spcFirstLastPara="1" rIns="91425" wrap="square" tIns="91425">
            <a:noAutofit/>
          </a:bodyPr>
          <a:lstStyle/>
          <a:p>
            <a:pPr indent="0" lvl="0" marL="0" rtl="0">
              <a:spcBef>
                <a:spcPts val="0"/>
              </a:spcBef>
              <a:spcAft>
                <a:spcPts val="0"/>
              </a:spcAft>
              <a:buNone/>
            </a:pPr>
            <a:r>
              <a:rPr lang="en"/>
              <a:t>Charlie</a:t>
            </a:r>
            <a:endParaRPr/>
          </a:p>
        </p:txBody>
      </p:sp>
      <p:grpSp>
        <p:nvGrpSpPr>
          <p:cNvPr id="359" name="Google Shape;359;p29"/>
          <p:cNvGrpSpPr/>
          <p:nvPr/>
        </p:nvGrpSpPr>
        <p:grpSpPr>
          <a:xfrm>
            <a:off x="7721025" y="3593950"/>
            <a:ext cx="688200" cy="1046450"/>
            <a:chOff x="1308425" y="1723525"/>
            <a:chExt cx="688200" cy="1046450"/>
          </a:xfrm>
        </p:grpSpPr>
        <p:sp>
          <p:nvSpPr>
            <p:cNvPr id="360" name="Google Shape;360;p29"/>
            <p:cNvSpPr/>
            <p:nvPr/>
          </p:nvSpPr>
          <p:spPr>
            <a:xfrm>
              <a:off x="1308425" y="2197275"/>
              <a:ext cx="688200" cy="572700"/>
            </a:xfrm>
            <a:prstGeom prst="round2SameRect">
              <a:avLst>
                <a:gd fmla="val 16667" name="adj1"/>
                <a:gd fmla="val 0" name="adj2"/>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361" name="Google Shape;361;p29"/>
            <p:cNvSpPr/>
            <p:nvPr/>
          </p:nvSpPr>
          <p:spPr>
            <a:xfrm>
              <a:off x="1377275" y="1723525"/>
              <a:ext cx="550500" cy="406200"/>
            </a:xfrm>
            <a:prstGeom prst="ellipse">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grpSp>
      <p:sp>
        <p:nvSpPr>
          <p:cNvPr id="362" name="Google Shape;362;p29"/>
          <p:cNvSpPr txBox="1"/>
          <p:nvPr/>
        </p:nvSpPr>
        <p:spPr>
          <a:xfrm>
            <a:off x="7632479" y="4108175"/>
            <a:ext cx="1155900" cy="451200"/>
          </a:xfrm>
          <a:prstGeom prst="rect">
            <a:avLst/>
          </a:prstGeom>
          <a:noFill/>
          <a:ln>
            <a:noFill/>
          </a:ln>
        </p:spPr>
        <p:txBody>
          <a:bodyPr anchorCtr="0" anchor="t" bIns="91425" lIns="91425" spcFirstLastPara="1" rIns="91425" wrap="square" tIns="91425">
            <a:noAutofit/>
          </a:bodyPr>
          <a:lstStyle/>
          <a:p>
            <a:pPr indent="0" lvl="0" marL="0" rtl="0">
              <a:spcBef>
                <a:spcPts val="0"/>
              </a:spcBef>
              <a:spcAft>
                <a:spcPts val="0"/>
              </a:spcAft>
              <a:buNone/>
            </a:pPr>
            <a:r>
              <a:rPr lang="en"/>
              <a:t>Deborah</a:t>
            </a:r>
            <a:endParaRPr/>
          </a:p>
        </p:txBody>
      </p:sp>
      <p:sp>
        <p:nvSpPr>
          <p:cNvPr id="363" name="Google Shape;363;p29"/>
          <p:cNvSpPr/>
          <p:nvPr/>
        </p:nvSpPr>
        <p:spPr>
          <a:xfrm flipH="1" rot="-111056">
            <a:off x="3732362" y="2455253"/>
            <a:ext cx="167187" cy="432850"/>
          </a:xfrm>
          <a:prstGeom prst="moon">
            <a:avLst>
              <a:gd fmla="val 50000" name="adj"/>
            </a:avLst>
          </a:prstGeom>
          <a:solidFill>
            <a:srgbClr val="FFFFFF"/>
          </a:solidFill>
          <a:ln cap="flat" cmpd="sng" w="9525">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364" name="Google Shape;364;p29"/>
          <p:cNvSpPr/>
          <p:nvPr/>
        </p:nvSpPr>
        <p:spPr>
          <a:xfrm flipH="1" rot="-117113">
            <a:off x="3813277" y="2268045"/>
            <a:ext cx="308279" cy="796378"/>
          </a:xfrm>
          <a:prstGeom prst="moon">
            <a:avLst>
              <a:gd fmla="val 50000" name="adj"/>
            </a:avLst>
          </a:prstGeom>
          <a:solidFill>
            <a:srgbClr val="FFFFFF"/>
          </a:solidFill>
          <a:ln cap="flat" cmpd="sng" w="9525">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365" name="Google Shape;365;p29"/>
          <p:cNvSpPr/>
          <p:nvPr/>
        </p:nvSpPr>
        <p:spPr>
          <a:xfrm flipH="1" rot="-116332">
            <a:off x="4000947" y="2040783"/>
            <a:ext cx="443354" cy="1146984"/>
          </a:xfrm>
          <a:prstGeom prst="moon">
            <a:avLst>
              <a:gd fmla="val 50000" name="adj"/>
            </a:avLst>
          </a:prstGeom>
          <a:solidFill>
            <a:srgbClr val="FFFFFF"/>
          </a:solidFill>
          <a:ln cap="flat" cmpd="sng" w="9525">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369" name="Shape 369"/>
        <p:cNvGrpSpPr/>
        <p:nvPr/>
      </p:nvGrpSpPr>
      <p:grpSpPr>
        <a:xfrm>
          <a:off x="0" y="0"/>
          <a:ext cx="0" cy="0"/>
          <a:chOff x="0" y="0"/>
          <a:chExt cx="0" cy="0"/>
        </a:xfrm>
      </p:grpSpPr>
      <p:sp>
        <p:nvSpPr>
          <p:cNvPr id="370" name="Google Shape;370;p30"/>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Proof of Work</a:t>
            </a:r>
            <a:endParaRPr/>
          </a:p>
        </p:txBody>
      </p:sp>
      <p:sp>
        <p:nvSpPr>
          <p:cNvPr id="371" name="Google Shape;371;p30"/>
          <p:cNvSpPr/>
          <p:nvPr/>
        </p:nvSpPr>
        <p:spPr>
          <a:xfrm flipH="1">
            <a:off x="1394375" y="1754725"/>
            <a:ext cx="2014800" cy="1621200"/>
          </a:xfrm>
          <a:prstGeom prst="verticalScroll">
            <a:avLst>
              <a:gd fmla="val 12500" name="adj"/>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spcBef>
                <a:spcPts val="0"/>
              </a:spcBef>
              <a:spcAft>
                <a:spcPts val="0"/>
              </a:spcAft>
              <a:buNone/>
            </a:pPr>
            <a:r>
              <a:t/>
            </a:r>
            <a:endParaRPr/>
          </a:p>
        </p:txBody>
      </p:sp>
      <p:sp>
        <p:nvSpPr>
          <p:cNvPr id="372" name="Google Shape;372;p30"/>
          <p:cNvSpPr/>
          <p:nvPr/>
        </p:nvSpPr>
        <p:spPr>
          <a:xfrm>
            <a:off x="1871225" y="2857725"/>
            <a:ext cx="998100" cy="393300"/>
          </a:xfrm>
          <a:prstGeom prst="rect">
            <a:avLst/>
          </a:prstGeom>
          <a:solidFill>
            <a:schemeClr val="lt2"/>
          </a:solidFill>
          <a:ln cap="flat" cmpd="sng" w="2857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373" name="Google Shape;373;p30"/>
          <p:cNvSpPr txBox="1"/>
          <p:nvPr/>
        </p:nvSpPr>
        <p:spPr>
          <a:xfrm>
            <a:off x="1976800" y="2876900"/>
            <a:ext cx="738900" cy="307200"/>
          </a:xfrm>
          <a:prstGeom prst="rect">
            <a:avLst/>
          </a:prstGeom>
          <a:noFill/>
          <a:ln>
            <a:noFill/>
          </a:ln>
        </p:spPr>
        <p:txBody>
          <a:bodyPr anchorCtr="0" anchor="t" bIns="91425" lIns="91425" spcFirstLastPara="1" rIns="91425" wrap="square" tIns="91425">
            <a:noAutofit/>
          </a:bodyPr>
          <a:lstStyle/>
          <a:p>
            <a:pPr indent="0" lvl="0" marL="0" rtl="0">
              <a:spcBef>
                <a:spcPts val="0"/>
              </a:spcBef>
              <a:spcAft>
                <a:spcPts val="0"/>
              </a:spcAft>
              <a:buNone/>
            </a:pPr>
            <a:r>
              <a:rPr lang="en"/>
              <a:t>37212</a:t>
            </a:r>
            <a:endParaRPr/>
          </a:p>
        </p:txBody>
      </p:sp>
      <p:grpSp>
        <p:nvGrpSpPr>
          <p:cNvPr id="374" name="Google Shape;374;p30"/>
          <p:cNvGrpSpPr/>
          <p:nvPr/>
        </p:nvGrpSpPr>
        <p:grpSpPr>
          <a:xfrm>
            <a:off x="508475" y="2091050"/>
            <a:ext cx="688200" cy="1046450"/>
            <a:chOff x="1308425" y="1723525"/>
            <a:chExt cx="688200" cy="1046450"/>
          </a:xfrm>
        </p:grpSpPr>
        <p:sp>
          <p:nvSpPr>
            <p:cNvPr id="375" name="Google Shape;375;p30"/>
            <p:cNvSpPr/>
            <p:nvPr/>
          </p:nvSpPr>
          <p:spPr>
            <a:xfrm>
              <a:off x="1308425" y="2197275"/>
              <a:ext cx="688200" cy="572700"/>
            </a:xfrm>
            <a:prstGeom prst="round2SameRect">
              <a:avLst>
                <a:gd fmla="val 16667" name="adj1"/>
                <a:gd fmla="val 0" name="adj2"/>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376" name="Google Shape;376;p30"/>
            <p:cNvSpPr/>
            <p:nvPr/>
          </p:nvSpPr>
          <p:spPr>
            <a:xfrm>
              <a:off x="1377275" y="1723525"/>
              <a:ext cx="550500" cy="406200"/>
            </a:xfrm>
            <a:prstGeom prst="ellipse">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grpSp>
      <p:sp>
        <p:nvSpPr>
          <p:cNvPr id="377" name="Google Shape;377;p30"/>
          <p:cNvSpPr txBox="1"/>
          <p:nvPr/>
        </p:nvSpPr>
        <p:spPr>
          <a:xfrm>
            <a:off x="1583825" y="2029375"/>
            <a:ext cx="1506300" cy="297600"/>
          </a:xfrm>
          <a:prstGeom prst="rect">
            <a:avLst/>
          </a:prstGeom>
          <a:noFill/>
          <a:ln>
            <a:noFill/>
          </a:ln>
        </p:spPr>
        <p:txBody>
          <a:bodyPr anchorCtr="0" anchor="t" bIns="91425" lIns="91425" spcFirstLastPara="1" rIns="91425" wrap="square" tIns="91425">
            <a:noAutofit/>
          </a:bodyPr>
          <a:lstStyle/>
          <a:p>
            <a:pPr indent="0" lvl="0" marL="0" rtl="0">
              <a:spcBef>
                <a:spcPts val="0"/>
              </a:spcBef>
              <a:spcAft>
                <a:spcPts val="0"/>
              </a:spcAft>
              <a:buNone/>
            </a:pPr>
            <a:r>
              <a:rPr lang="en" sz="1000"/>
              <a:t>Alice owes Bob 100CC</a:t>
            </a:r>
            <a:endParaRPr sz="1000"/>
          </a:p>
        </p:txBody>
      </p:sp>
      <p:sp>
        <p:nvSpPr>
          <p:cNvPr id="378" name="Google Shape;378;p30"/>
          <p:cNvSpPr txBox="1"/>
          <p:nvPr/>
        </p:nvSpPr>
        <p:spPr>
          <a:xfrm>
            <a:off x="1583825" y="2178175"/>
            <a:ext cx="2014800" cy="297600"/>
          </a:xfrm>
          <a:prstGeom prst="rect">
            <a:avLst/>
          </a:prstGeom>
          <a:noFill/>
          <a:ln>
            <a:noFill/>
          </a:ln>
        </p:spPr>
        <p:txBody>
          <a:bodyPr anchorCtr="0" anchor="t" bIns="91425" lIns="91425" spcFirstLastPara="1" rIns="91425" wrap="square" tIns="91425">
            <a:noAutofit/>
          </a:bodyPr>
          <a:lstStyle/>
          <a:p>
            <a:pPr indent="0" lvl="0" marL="0" rtl="0">
              <a:spcBef>
                <a:spcPts val="0"/>
              </a:spcBef>
              <a:spcAft>
                <a:spcPts val="0"/>
              </a:spcAft>
              <a:buNone/>
            </a:pPr>
            <a:r>
              <a:rPr lang="en" sz="1000"/>
              <a:t>Bob owes Charlie 80CC</a:t>
            </a:r>
            <a:endParaRPr sz="1000"/>
          </a:p>
        </p:txBody>
      </p:sp>
      <p:sp>
        <p:nvSpPr>
          <p:cNvPr id="379" name="Google Shape;379;p30"/>
          <p:cNvSpPr txBox="1"/>
          <p:nvPr/>
        </p:nvSpPr>
        <p:spPr>
          <a:xfrm>
            <a:off x="1583825" y="2336575"/>
            <a:ext cx="2014800" cy="297600"/>
          </a:xfrm>
          <a:prstGeom prst="rect">
            <a:avLst/>
          </a:prstGeom>
          <a:noFill/>
          <a:ln>
            <a:noFill/>
          </a:ln>
        </p:spPr>
        <p:txBody>
          <a:bodyPr anchorCtr="0" anchor="t" bIns="91425" lIns="91425" spcFirstLastPara="1" rIns="91425" wrap="square" tIns="91425">
            <a:noAutofit/>
          </a:bodyPr>
          <a:lstStyle/>
          <a:p>
            <a:pPr indent="0" lvl="0" marL="0" rtl="0">
              <a:spcBef>
                <a:spcPts val="0"/>
              </a:spcBef>
              <a:spcAft>
                <a:spcPts val="0"/>
              </a:spcAft>
              <a:buNone/>
            </a:pPr>
            <a:r>
              <a:rPr lang="en" sz="1000"/>
              <a:t>Bob owes Deborah 30CC</a:t>
            </a:r>
            <a:endParaRPr sz="1000"/>
          </a:p>
        </p:txBody>
      </p:sp>
      <p:sp>
        <p:nvSpPr>
          <p:cNvPr id="380" name="Google Shape;380;p30"/>
          <p:cNvSpPr txBox="1"/>
          <p:nvPr/>
        </p:nvSpPr>
        <p:spPr>
          <a:xfrm>
            <a:off x="1583225" y="2514150"/>
            <a:ext cx="2014800" cy="297600"/>
          </a:xfrm>
          <a:prstGeom prst="rect">
            <a:avLst/>
          </a:prstGeom>
          <a:noFill/>
          <a:ln>
            <a:noFill/>
          </a:ln>
        </p:spPr>
        <p:txBody>
          <a:bodyPr anchorCtr="0" anchor="t" bIns="91425" lIns="91425" spcFirstLastPara="1" rIns="91425" wrap="square" tIns="91425">
            <a:noAutofit/>
          </a:bodyPr>
          <a:lstStyle/>
          <a:p>
            <a:pPr indent="0" lvl="0" marL="0" rtl="0">
              <a:spcBef>
                <a:spcPts val="0"/>
              </a:spcBef>
              <a:spcAft>
                <a:spcPts val="0"/>
              </a:spcAft>
              <a:buNone/>
            </a:pPr>
            <a:r>
              <a:rPr lang="en" sz="1000"/>
              <a:t>Alice owes Charlie 500CC</a:t>
            </a:r>
            <a:endParaRPr sz="1000"/>
          </a:p>
        </p:txBody>
      </p:sp>
      <p:sp>
        <p:nvSpPr>
          <p:cNvPr id="381" name="Google Shape;381;p30"/>
          <p:cNvSpPr txBox="1"/>
          <p:nvPr/>
        </p:nvSpPr>
        <p:spPr>
          <a:xfrm>
            <a:off x="554575" y="2634175"/>
            <a:ext cx="738900" cy="451200"/>
          </a:xfrm>
          <a:prstGeom prst="rect">
            <a:avLst/>
          </a:prstGeom>
          <a:noFill/>
          <a:ln>
            <a:noFill/>
          </a:ln>
        </p:spPr>
        <p:txBody>
          <a:bodyPr anchorCtr="0" anchor="t" bIns="91425" lIns="91425" spcFirstLastPara="1" rIns="91425" wrap="square" tIns="91425">
            <a:noAutofit/>
          </a:bodyPr>
          <a:lstStyle/>
          <a:p>
            <a:pPr indent="0" lvl="0" marL="0" rtl="0">
              <a:spcBef>
                <a:spcPts val="0"/>
              </a:spcBef>
              <a:spcAft>
                <a:spcPts val="0"/>
              </a:spcAft>
              <a:buNone/>
            </a:pPr>
            <a:r>
              <a:rPr lang="en"/>
              <a:t>Miner</a:t>
            </a:r>
            <a:endParaRPr/>
          </a:p>
        </p:txBody>
      </p:sp>
      <p:grpSp>
        <p:nvGrpSpPr>
          <p:cNvPr id="382" name="Google Shape;382;p30"/>
          <p:cNvGrpSpPr/>
          <p:nvPr/>
        </p:nvGrpSpPr>
        <p:grpSpPr>
          <a:xfrm>
            <a:off x="5629188" y="1290125"/>
            <a:ext cx="688200" cy="1046450"/>
            <a:chOff x="1308425" y="1723525"/>
            <a:chExt cx="688200" cy="1046450"/>
          </a:xfrm>
        </p:grpSpPr>
        <p:sp>
          <p:nvSpPr>
            <p:cNvPr id="383" name="Google Shape;383;p30"/>
            <p:cNvSpPr/>
            <p:nvPr/>
          </p:nvSpPr>
          <p:spPr>
            <a:xfrm>
              <a:off x="1308425" y="2197275"/>
              <a:ext cx="688200" cy="572700"/>
            </a:xfrm>
            <a:prstGeom prst="round2SameRect">
              <a:avLst>
                <a:gd fmla="val 16667" name="adj1"/>
                <a:gd fmla="val 0" name="adj2"/>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384" name="Google Shape;384;p30"/>
            <p:cNvSpPr/>
            <p:nvPr/>
          </p:nvSpPr>
          <p:spPr>
            <a:xfrm>
              <a:off x="1377275" y="1723525"/>
              <a:ext cx="550500" cy="406200"/>
            </a:xfrm>
            <a:prstGeom prst="ellipse">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grpSp>
      <p:sp>
        <p:nvSpPr>
          <p:cNvPr id="385" name="Google Shape;385;p30"/>
          <p:cNvSpPr txBox="1"/>
          <p:nvPr/>
        </p:nvSpPr>
        <p:spPr>
          <a:xfrm>
            <a:off x="5719488" y="1781800"/>
            <a:ext cx="597900" cy="451200"/>
          </a:xfrm>
          <a:prstGeom prst="rect">
            <a:avLst/>
          </a:prstGeom>
          <a:noFill/>
          <a:ln>
            <a:noFill/>
          </a:ln>
        </p:spPr>
        <p:txBody>
          <a:bodyPr anchorCtr="0" anchor="t" bIns="91425" lIns="91425" spcFirstLastPara="1" rIns="91425" wrap="square" tIns="91425">
            <a:noAutofit/>
          </a:bodyPr>
          <a:lstStyle/>
          <a:p>
            <a:pPr indent="0" lvl="0" marL="0" rtl="0">
              <a:spcBef>
                <a:spcPts val="0"/>
              </a:spcBef>
              <a:spcAft>
                <a:spcPts val="0"/>
              </a:spcAft>
              <a:buNone/>
            </a:pPr>
            <a:r>
              <a:rPr lang="en"/>
              <a:t>Alice</a:t>
            </a:r>
            <a:endParaRPr/>
          </a:p>
        </p:txBody>
      </p:sp>
      <p:sp>
        <p:nvSpPr>
          <p:cNvPr id="386" name="Google Shape;386;p30"/>
          <p:cNvSpPr/>
          <p:nvPr/>
        </p:nvSpPr>
        <p:spPr>
          <a:xfrm flipH="1" rot="-111056">
            <a:off x="3732362" y="2455253"/>
            <a:ext cx="167187" cy="432850"/>
          </a:xfrm>
          <a:prstGeom prst="moon">
            <a:avLst>
              <a:gd fmla="val 50000" name="adj"/>
            </a:avLst>
          </a:prstGeom>
          <a:solidFill>
            <a:srgbClr val="FFFFFF"/>
          </a:solidFill>
          <a:ln cap="flat" cmpd="sng" w="9525">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387" name="Google Shape;387;p30"/>
          <p:cNvSpPr/>
          <p:nvPr/>
        </p:nvSpPr>
        <p:spPr>
          <a:xfrm flipH="1" rot="-117113">
            <a:off x="3813277" y="2268045"/>
            <a:ext cx="308279" cy="796378"/>
          </a:xfrm>
          <a:prstGeom prst="moon">
            <a:avLst>
              <a:gd fmla="val 50000" name="adj"/>
            </a:avLst>
          </a:prstGeom>
          <a:solidFill>
            <a:srgbClr val="FFFFFF"/>
          </a:solidFill>
          <a:ln cap="flat" cmpd="sng" w="9525">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388" name="Google Shape;388;p30"/>
          <p:cNvSpPr/>
          <p:nvPr/>
        </p:nvSpPr>
        <p:spPr>
          <a:xfrm flipH="1" rot="-116332">
            <a:off x="4000947" y="2040783"/>
            <a:ext cx="443354" cy="1146984"/>
          </a:xfrm>
          <a:prstGeom prst="moon">
            <a:avLst>
              <a:gd fmla="val 50000" name="adj"/>
            </a:avLst>
          </a:prstGeom>
          <a:solidFill>
            <a:srgbClr val="FFFFFF"/>
          </a:solidFill>
          <a:ln cap="flat" cmpd="sng" w="9525">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grpSp>
        <p:nvGrpSpPr>
          <p:cNvPr id="389" name="Google Shape;389;p30"/>
          <p:cNvGrpSpPr/>
          <p:nvPr/>
        </p:nvGrpSpPr>
        <p:grpSpPr>
          <a:xfrm>
            <a:off x="6690275" y="1367575"/>
            <a:ext cx="2204250" cy="1621200"/>
            <a:chOff x="6690275" y="1367575"/>
            <a:chExt cx="2204250" cy="1621200"/>
          </a:xfrm>
        </p:grpSpPr>
        <p:sp>
          <p:nvSpPr>
            <p:cNvPr id="390" name="Google Shape;390;p30"/>
            <p:cNvSpPr txBox="1"/>
            <p:nvPr/>
          </p:nvSpPr>
          <p:spPr>
            <a:xfrm>
              <a:off x="7811325" y="1756250"/>
              <a:ext cx="597900" cy="451200"/>
            </a:xfrm>
            <a:prstGeom prst="rect">
              <a:avLst/>
            </a:prstGeom>
            <a:noFill/>
            <a:ln>
              <a:noFill/>
            </a:ln>
          </p:spPr>
          <p:txBody>
            <a:bodyPr anchorCtr="0" anchor="t" bIns="91425" lIns="91425" spcFirstLastPara="1" rIns="91425" wrap="square" tIns="91425">
              <a:noAutofit/>
            </a:bodyPr>
            <a:lstStyle/>
            <a:p>
              <a:pPr indent="0" lvl="0" marL="0" rtl="0">
                <a:spcBef>
                  <a:spcPts val="0"/>
                </a:spcBef>
                <a:spcAft>
                  <a:spcPts val="0"/>
                </a:spcAft>
                <a:buNone/>
              </a:pPr>
              <a:r>
                <a:rPr lang="en"/>
                <a:t>Bob</a:t>
              </a:r>
              <a:endParaRPr/>
            </a:p>
          </p:txBody>
        </p:sp>
        <p:sp>
          <p:nvSpPr>
            <p:cNvPr id="391" name="Google Shape;391;p30"/>
            <p:cNvSpPr/>
            <p:nvPr/>
          </p:nvSpPr>
          <p:spPr>
            <a:xfrm flipH="1">
              <a:off x="6690275" y="1367575"/>
              <a:ext cx="2014800" cy="1621200"/>
            </a:xfrm>
            <a:prstGeom prst="verticalScroll">
              <a:avLst>
                <a:gd fmla="val 12500" name="adj"/>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spcBef>
                  <a:spcPts val="0"/>
                </a:spcBef>
                <a:spcAft>
                  <a:spcPts val="0"/>
                </a:spcAft>
                <a:buNone/>
              </a:pPr>
              <a:r>
                <a:t/>
              </a:r>
              <a:endParaRPr/>
            </a:p>
          </p:txBody>
        </p:sp>
        <p:sp>
          <p:nvSpPr>
            <p:cNvPr id="392" name="Google Shape;392;p30"/>
            <p:cNvSpPr/>
            <p:nvPr/>
          </p:nvSpPr>
          <p:spPr>
            <a:xfrm>
              <a:off x="7167125" y="2470575"/>
              <a:ext cx="998100" cy="393300"/>
            </a:xfrm>
            <a:prstGeom prst="rect">
              <a:avLst/>
            </a:prstGeom>
            <a:solidFill>
              <a:schemeClr val="lt2"/>
            </a:solidFill>
            <a:ln cap="flat" cmpd="sng" w="2857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393" name="Google Shape;393;p30"/>
            <p:cNvSpPr txBox="1"/>
            <p:nvPr/>
          </p:nvSpPr>
          <p:spPr>
            <a:xfrm>
              <a:off x="7272700" y="2489750"/>
              <a:ext cx="738900" cy="307200"/>
            </a:xfrm>
            <a:prstGeom prst="rect">
              <a:avLst/>
            </a:prstGeom>
            <a:noFill/>
            <a:ln>
              <a:noFill/>
            </a:ln>
          </p:spPr>
          <p:txBody>
            <a:bodyPr anchorCtr="0" anchor="t" bIns="91425" lIns="91425" spcFirstLastPara="1" rIns="91425" wrap="square" tIns="91425">
              <a:noAutofit/>
            </a:bodyPr>
            <a:lstStyle/>
            <a:p>
              <a:pPr indent="0" lvl="0" marL="0" rtl="0">
                <a:spcBef>
                  <a:spcPts val="0"/>
                </a:spcBef>
                <a:spcAft>
                  <a:spcPts val="0"/>
                </a:spcAft>
                <a:buNone/>
              </a:pPr>
              <a:r>
                <a:rPr lang="en"/>
                <a:t>37212</a:t>
              </a:r>
              <a:endParaRPr/>
            </a:p>
          </p:txBody>
        </p:sp>
        <p:sp>
          <p:nvSpPr>
            <p:cNvPr id="394" name="Google Shape;394;p30"/>
            <p:cNvSpPr txBox="1"/>
            <p:nvPr/>
          </p:nvSpPr>
          <p:spPr>
            <a:xfrm>
              <a:off x="6879725" y="1642225"/>
              <a:ext cx="1506300" cy="297600"/>
            </a:xfrm>
            <a:prstGeom prst="rect">
              <a:avLst/>
            </a:prstGeom>
            <a:noFill/>
            <a:ln>
              <a:noFill/>
            </a:ln>
          </p:spPr>
          <p:txBody>
            <a:bodyPr anchorCtr="0" anchor="t" bIns="91425" lIns="91425" spcFirstLastPara="1" rIns="91425" wrap="square" tIns="91425">
              <a:noAutofit/>
            </a:bodyPr>
            <a:lstStyle/>
            <a:p>
              <a:pPr indent="0" lvl="0" marL="0" rtl="0">
                <a:spcBef>
                  <a:spcPts val="0"/>
                </a:spcBef>
                <a:spcAft>
                  <a:spcPts val="0"/>
                </a:spcAft>
                <a:buNone/>
              </a:pPr>
              <a:r>
                <a:rPr lang="en" sz="1000"/>
                <a:t>Alice owes Bob 100CC</a:t>
              </a:r>
              <a:endParaRPr sz="1000"/>
            </a:p>
          </p:txBody>
        </p:sp>
        <p:sp>
          <p:nvSpPr>
            <p:cNvPr id="395" name="Google Shape;395;p30"/>
            <p:cNvSpPr txBox="1"/>
            <p:nvPr/>
          </p:nvSpPr>
          <p:spPr>
            <a:xfrm>
              <a:off x="6879725" y="1791025"/>
              <a:ext cx="2014800" cy="297600"/>
            </a:xfrm>
            <a:prstGeom prst="rect">
              <a:avLst/>
            </a:prstGeom>
            <a:noFill/>
            <a:ln>
              <a:noFill/>
            </a:ln>
          </p:spPr>
          <p:txBody>
            <a:bodyPr anchorCtr="0" anchor="t" bIns="91425" lIns="91425" spcFirstLastPara="1" rIns="91425" wrap="square" tIns="91425">
              <a:noAutofit/>
            </a:bodyPr>
            <a:lstStyle/>
            <a:p>
              <a:pPr indent="0" lvl="0" marL="0" rtl="0">
                <a:spcBef>
                  <a:spcPts val="0"/>
                </a:spcBef>
                <a:spcAft>
                  <a:spcPts val="0"/>
                </a:spcAft>
                <a:buNone/>
              </a:pPr>
              <a:r>
                <a:rPr lang="en" sz="1000"/>
                <a:t>Bob owes Charlie 80CC</a:t>
              </a:r>
              <a:endParaRPr sz="1000"/>
            </a:p>
          </p:txBody>
        </p:sp>
        <p:sp>
          <p:nvSpPr>
            <p:cNvPr id="396" name="Google Shape;396;p30"/>
            <p:cNvSpPr txBox="1"/>
            <p:nvPr/>
          </p:nvSpPr>
          <p:spPr>
            <a:xfrm>
              <a:off x="6879725" y="1949425"/>
              <a:ext cx="2014800" cy="297600"/>
            </a:xfrm>
            <a:prstGeom prst="rect">
              <a:avLst/>
            </a:prstGeom>
            <a:noFill/>
            <a:ln>
              <a:noFill/>
            </a:ln>
          </p:spPr>
          <p:txBody>
            <a:bodyPr anchorCtr="0" anchor="t" bIns="91425" lIns="91425" spcFirstLastPara="1" rIns="91425" wrap="square" tIns="91425">
              <a:noAutofit/>
            </a:bodyPr>
            <a:lstStyle/>
            <a:p>
              <a:pPr indent="0" lvl="0" marL="0" rtl="0">
                <a:spcBef>
                  <a:spcPts val="0"/>
                </a:spcBef>
                <a:spcAft>
                  <a:spcPts val="0"/>
                </a:spcAft>
                <a:buNone/>
              </a:pPr>
              <a:r>
                <a:rPr lang="en" sz="1000"/>
                <a:t>Bob owes Deborah 30CC</a:t>
              </a:r>
              <a:endParaRPr sz="1000"/>
            </a:p>
          </p:txBody>
        </p:sp>
        <p:sp>
          <p:nvSpPr>
            <p:cNvPr id="397" name="Google Shape;397;p30"/>
            <p:cNvSpPr txBox="1"/>
            <p:nvPr/>
          </p:nvSpPr>
          <p:spPr>
            <a:xfrm>
              <a:off x="6879125" y="2127000"/>
              <a:ext cx="2014800" cy="297600"/>
            </a:xfrm>
            <a:prstGeom prst="rect">
              <a:avLst/>
            </a:prstGeom>
            <a:noFill/>
            <a:ln>
              <a:noFill/>
            </a:ln>
          </p:spPr>
          <p:txBody>
            <a:bodyPr anchorCtr="0" anchor="t" bIns="91425" lIns="91425" spcFirstLastPara="1" rIns="91425" wrap="square" tIns="91425">
              <a:noAutofit/>
            </a:bodyPr>
            <a:lstStyle/>
            <a:p>
              <a:pPr indent="0" lvl="0" marL="0" rtl="0">
                <a:spcBef>
                  <a:spcPts val="0"/>
                </a:spcBef>
                <a:spcAft>
                  <a:spcPts val="0"/>
                </a:spcAft>
                <a:buNone/>
              </a:pPr>
              <a:r>
                <a:rPr lang="en" sz="1000"/>
                <a:t>Alice owes Charlie 500CC</a:t>
              </a:r>
              <a:endParaRPr sz="1000"/>
            </a:p>
          </p:txBody>
        </p:sp>
      </p:grpSp>
      <p:cxnSp>
        <p:nvCxnSpPr>
          <p:cNvPr id="398" name="Google Shape;398;p30"/>
          <p:cNvCxnSpPr/>
          <p:nvPr/>
        </p:nvCxnSpPr>
        <p:spPr>
          <a:xfrm flipH="1" rot="10800000">
            <a:off x="5929325" y="3085375"/>
            <a:ext cx="996300" cy="666900"/>
          </a:xfrm>
          <a:prstGeom prst="straightConnector1">
            <a:avLst/>
          </a:prstGeom>
          <a:noFill/>
          <a:ln cap="flat" cmpd="sng" w="38100">
            <a:solidFill>
              <a:srgbClr val="CCCCCC"/>
            </a:solidFill>
            <a:prstDash val="solid"/>
            <a:round/>
            <a:headEnd len="med" w="med" type="triangle"/>
            <a:tailEnd len="med" w="med" type="none"/>
          </a:ln>
        </p:spPr>
      </p:cxnSp>
      <p:sp>
        <p:nvSpPr>
          <p:cNvPr id="399" name="Google Shape;399;p30"/>
          <p:cNvSpPr txBox="1"/>
          <p:nvPr/>
        </p:nvSpPr>
        <p:spPr>
          <a:xfrm rot="-2220088">
            <a:off x="5846741" y="2981052"/>
            <a:ext cx="940622" cy="393301"/>
          </a:xfrm>
          <a:prstGeom prst="rect">
            <a:avLst/>
          </a:prstGeom>
          <a:noFill/>
          <a:ln>
            <a:noFill/>
          </a:ln>
        </p:spPr>
        <p:txBody>
          <a:bodyPr anchorCtr="0" anchor="t" bIns="91425" lIns="91425" spcFirstLastPara="1" rIns="91425" wrap="square" tIns="91425">
            <a:noAutofit/>
          </a:bodyPr>
          <a:lstStyle/>
          <a:p>
            <a:pPr indent="0" lvl="0" marL="0" rtl="0">
              <a:spcBef>
                <a:spcPts val="0"/>
              </a:spcBef>
              <a:spcAft>
                <a:spcPts val="0"/>
              </a:spcAft>
              <a:buNone/>
            </a:pPr>
            <a:r>
              <a:rPr lang="en">
                <a:solidFill>
                  <a:srgbClr val="FFFFFF"/>
                </a:solidFill>
              </a:rPr>
              <a:t>SHA-256</a:t>
            </a:r>
            <a:endParaRPr>
              <a:solidFill>
                <a:srgbClr val="FFFFFF"/>
              </a:solidFill>
            </a:endParaRPr>
          </a:p>
        </p:txBody>
      </p:sp>
      <p:sp>
        <p:nvSpPr>
          <p:cNvPr id="400" name="Google Shape;400;p30"/>
          <p:cNvSpPr txBox="1"/>
          <p:nvPr/>
        </p:nvSpPr>
        <p:spPr>
          <a:xfrm>
            <a:off x="5083325" y="3848875"/>
            <a:ext cx="2592900" cy="998100"/>
          </a:xfrm>
          <a:prstGeom prst="rect">
            <a:avLst/>
          </a:prstGeom>
          <a:noFill/>
          <a:ln>
            <a:noFill/>
          </a:ln>
        </p:spPr>
        <p:txBody>
          <a:bodyPr anchorCtr="0" anchor="t" bIns="91425" lIns="91425" spcFirstLastPara="1" rIns="91425" wrap="square" tIns="91425">
            <a:noAutofit/>
          </a:bodyPr>
          <a:lstStyle/>
          <a:p>
            <a:pPr indent="0" lvl="0" marL="0" rtl="0">
              <a:spcBef>
                <a:spcPts val="0"/>
              </a:spcBef>
              <a:spcAft>
                <a:spcPts val="0"/>
              </a:spcAft>
              <a:buNone/>
            </a:pPr>
            <a:r>
              <a:rPr lang="en">
                <a:solidFill>
                  <a:srgbClr val="FFFFFF"/>
                </a:solidFill>
              </a:rPr>
              <a:t>00000000000011100101111010101001010100000010101110101000000101001010….</a:t>
            </a:r>
            <a:endParaRPr>
              <a:solidFill>
                <a:srgbClr val="FFFFFF"/>
              </a:solidFill>
            </a:endParaRPr>
          </a:p>
        </p:txBody>
      </p:sp>
      <p:sp>
        <p:nvSpPr>
          <p:cNvPr id="401" name="Google Shape;401;p30"/>
          <p:cNvSpPr txBox="1"/>
          <p:nvPr/>
        </p:nvSpPr>
        <p:spPr>
          <a:xfrm>
            <a:off x="7875875" y="3848875"/>
            <a:ext cx="829200" cy="422100"/>
          </a:xfrm>
          <a:prstGeom prst="rect">
            <a:avLst/>
          </a:prstGeom>
          <a:noFill/>
          <a:ln>
            <a:noFill/>
          </a:ln>
        </p:spPr>
        <p:txBody>
          <a:bodyPr anchorCtr="0" anchor="t" bIns="91425" lIns="91425" spcFirstLastPara="1" rIns="91425" wrap="square" tIns="91425">
            <a:noAutofit/>
          </a:bodyPr>
          <a:lstStyle/>
          <a:p>
            <a:pPr indent="0" lvl="0" marL="0" rtl="0">
              <a:spcBef>
                <a:spcPts val="0"/>
              </a:spcBef>
              <a:spcAft>
                <a:spcPts val="0"/>
              </a:spcAft>
              <a:buNone/>
            </a:pPr>
            <a:r>
              <a:rPr lang="en">
                <a:solidFill>
                  <a:srgbClr val="FFFFFF"/>
                </a:solidFill>
              </a:rPr>
              <a:t>N = 10</a:t>
            </a:r>
            <a:endParaRPr>
              <a:solidFill>
                <a:srgbClr val="FFFFFF"/>
              </a:solidFill>
            </a:endParaRPr>
          </a:p>
        </p:txBody>
      </p:sp>
      <p:pic>
        <p:nvPicPr>
          <p:cNvPr id="402" name="Google Shape;402;p30"/>
          <p:cNvPicPr preferRelativeResize="0"/>
          <p:nvPr/>
        </p:nvPicPr>
        <p:blipFill>
          <a:blip r:embed="rId3">
            <a:alphaModFix/>
          </a:blip>
          <a:stretch>
            <a:fillRect/>
          </a:stretch>
        </p:blipFill>
        <p:spPr>
          <a:xfrm>
            <a:off x="7857262" y="4179375"/>
            <a:ext cx="866425" cy="866425"/>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389"/>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399"/>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398"/>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400"/>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401"/>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402"/>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406" name="Shape 406"/>
        <p:cNvGrpSpPr/>
        <p:nvPr/>
      </p:nvGrpSpPr>
      <p:grpSpPr>
        <a:xfrm>
          <a:off x="0" y="0"/>
          <a:ext cx="0" cy="0"/>
          <a:chOff x="0" y="0"/>
          <a:chExt cx="0" cy="0"/>
        </a:xfrm>
      </p:grpSpPr>
      <p:sp>
        <p:nvSpPr>
          <p:cNvPr id="407" name="Google Shape;407;p31"/>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
              <a:t>Proof of Work</a:t>
            </a:r>
            <a:endParaRPr/>
          </a:p>
        </p:txBody>
      </p:sp>
      <p:sp>
        <p:nvSpPr>
          <p:cNvPr id="408" name="Google Shape;408;p31"/>
          <p:cNvSpPr txBox="1"/>
          <p:nvPr>
            <p:ph idx="1" type="body"/>
          </p:nvPr>
        </p:nvSpPr>
        <p:spPr>
          <a:xfrm>
            <a:off x="311700" y="1152475"/>
            <a:ext cx="8520600" cy="508800"/>
          </a:xfrm>
          <a:prstGeom prst="rect">
            <a:avLst/>
          </a:prstGeom>
        </p:spPr>
        <p:txBody>
          <a:bodyPr anchorCtr="0" anchor="t" bIns="91425" lIns="91425" spcFirstLastPara="1" rIns="91425" wrap="square" tIns="91425">
            <a:noAutofit/>
          </a:bodyPr>
          <a:lstStyle/>
          <a:p>
            <a:pPr indent="-342900" lvl="0" marL="457200" rtl="0">
              <a:spcBef>
                <a:spcPts val="0"/>
              </a:spcBef>
              <a:spcAft>
                <a:spcPts val="0"/>
              </a:spcAft>
              <a:buSzPts val="1800"/>
              <a:buChar char="●"/>
            </a:pPr>
            <a:r>
              <a:rPr lang="en"/>
              <a:t>What’s in it for the Miner?</a:t>
            </a:r>
            <a:endParaRPr/>
          </a:p>
        </p:txBody>
      </p:sp>
      <p:grpSp>
        <p:nvGrpSpPr>
          <p:cNvPr id="409" name="Google Shape;409;p31"/>
          <p:cNvGrpSpPr/>
          <p:nvPr/>
        </p:nvGrpSpPr>
        <p:grpSpPr>
          <a:xfrm>
            <a:off x="2365789" y="1924875"/>
            <a:ext cx="4063585" cy="2268000"/>
            <a:chOff x="2365789" y="1924875"/>
            <a:chExt cx="4063585" cy="2268000"/>
          </a:xfrm>
        </p:grpSpPr>
        <p:sp>
          <p:nvSpPr>
            <p:cNvPr id="410" name="Google Shape;410;p31"/>
            <p:cNvSpPr/>
            <p:nvPr/>
          </p:nvSpPr>
          <p:spPr>
            <a:xfrm flipH="1">
              <a:off x="3447073" y="1924875"/>
              <a:ext cx="2982300" cy="2268000"/>
            </a:xfrm>
            <a:prstGeom prst="verticalScroll">
              <a:avLst>
                <a:gd fmla="val 12500" name="adj"/>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spcBef>
                  <a:spcPts val="0"/>
                </a:spcBef>
                <a:spcAft>
                  <a:spcPts val="0"/>
                </a:spcAft>
                <a:buNone/>
              </a:pPr>
              <a:r>
                <a:t/>
              </a:r>
              <a:endParaRPr/>
            </a:p>
          </p:txBody>
        </p:sp>
        <p:sp>
          <p:nvSpPr>
            <p:cNvPr id="411" name="Google Shape;411;p31"/>
            <p:cNvSpPr/>
            <p:nvPr/>
          </p:nvSpPr>
          <p:spPr>
            <a:xfrm>
              <a:off x="4029401" y="3560388"/>
              <a:ext cx="1218300" cy="480000"/>
            </a:xfrm>
            <a:prstGeom prst="rect">
              <a:avLst/>
            </a:prstGeom>
            <a:solidFill>
              <a:schemeClr val="lt2"/>
            </a:solidFill>
            <a:ln cap="flat" cmpd="sng" w="2857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grpSp>
          <p:nvGrpSpPr>
            <p:cNvPr id="412" name="Google Shape;412;p31"/>
            <p:cNvGrpSpPr/>
            <p:nvPr/>
          </p:nvGrpSpPr>
          <p:grpSpPr>
            <a:xfrm>
              <a:off x="2365789" y="2624416"/>
              <a:ext cx="840086" cy="1277402"/>
              <a:chOff x="1308425" y="1723525"/>
              <a:chExt cx="688200" cy="1046450"/>
            </a:xfrm>
          </p:grpSpPr>
          <p:sp>
            <p:nvSpPr>
              <p:cNvPr id="413" name="Google Shape;413;p31"/>
              <p:cNvSpPr/>
              <p:nvPr/>
            </p:nvSpPr>
            <p:spPr>
              <a:xfrm>
                <a:off x="1308425" y="2197275"/>
                <a:ext cx="688200" cy="572700"/>
              </a:xfrm>
              <a:prstGeom prst="round2SameRect">
                <a:avLst>
                  <a:gd fmla="val 16667" name="adj1"/>
                  <a:gd fmla="val 0" name="adj2"/>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414" name="Google Shape;414;p31"/>
              <p:cNvSpPr/>
              <p:nvPr/>
            </p:nvSpPr>
            <p:spPr>
              <a:xfrm>
                <a:off x="1377275" y="1723525"/>
                <a:ext cx="550500" cy="406200"/>
              </a:xfrm>
              <a:prstGeom prst="ellipse">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grpSp>
        <p:sp>
          <p:nvSpPr>
            <p:cNvPr id="415" name="Google Shape;415;p31"/>
            <p:cNvSpPr txBox="1"/>
            <p:nvPr/>
          </p:nvSpPr>
          <p:spPr>
            <a:xfrm>
              <a:off x="3678549" y="2549200"/>
              <a:ext cx="2002800" cy="363300"/>
            </a:xfrm>
            <a:prstGeom prst="rect">
              <a:avLst/>
            </a:prstGeom>
            <a:noFill/>
            <a:ln>
              <a:noFill/>
            </a:ln>
          </p:spPr>
          <p:txBody>
            <a:bodyPr anchorCtr="0" anchor="t" bIns="91425" lIns="91425" spcFirstLastPara="1" rIns="91425" wrap="square" tIns="91425">
              <a:noAutofit/>
            </a:bodyPr>
            <a:lstStyle/>
            <a:p>
              <a:pPr indent="0" lvl="0" marL="0" rtl="0">
                <a:spcBef>
                  <a:spcPts val="0"/>
                </a:spcBef>
                <a:spcAft>
                  <a:spcPts val="0"/>
                </a:spcAft>
                <a:buNone/>
              </a:pPr>
              <a:r>
                <a:rPr lang="en"/>
                <a:t>Alice owes Bob 100CC</a:t>
              </a:r>
              <a:endParaRPr/>
            </a:p>
          </p:txBody>
        </p:sp>
        <p:sp>
          <p:nvSpPr>
            <p:cNvPr id="416" name="Google Shape;416;p31"/>
            <p:cNvSpPr txBox="1"/>
            <p:nvPr/>
          </p:nvSpPr>
          <p:spPr>
            <a:xfrm>
              <a:off x="3678549" y="2730839"/>
              <a:ext cx="2679300" cy="363300"/>
            </a:xfrm>
            <a:prstGeom prst="rect">
              <a:avLst/>
            </a:prstGeom>
            <a:noFill/>
            <a:ln>
              <a:noFill/>
            </a:ln>
          </p:spPr>
          <p:txBody>
            <a:bodyPr anchorCtr="0" anchor="t" bIns="91425" lIns="91425" spcFirstLastPara="1" rIns="91425" wrap="square" tIns="91425">
              <a:noAutofit/>
            </a:bodyPr>
            <a:lstStyle/>
            <a:p>
              <a:pPr indent="0" lvl="0" marL="0" rtl="0">
                <a:spcBef>
                  <a:spcPts val="0"/>
                </a:spcBef>
                <a:spcAft>
                  <a:spcPts val="0"/>
                </a:spcAft>
                <a:buNone/>
              </a:pPr>
              <a:r>
                <a:rPr lang="en"/>
                <a:t>Bob owes Charlie 80CC</a:t>
              </a:r>
              <a:endParaRPr/>
            </a:p>
          </p:txBody>
        </p:sp>
        <p:sp>
          <p:nvSpPr>
            <p:cNvPr id="417" name="Google Shape;417;p31"/>
            <p:cNvSpPr txBox="1"/>
            <p:nvPr/>
          </p:nvSpPr>
          <p:spPr>
            <a:xfrm>
              <a:off x="3678561" y="2924201"/>
              <a:ext cx="2459700" cy="363300"/>
            </a:xfrm>
            <a:prstGeom prst="rect">
              <a:avLst/>
            </a:prstGeom>
            <a:noFill/>
            <a:ln>
              <a:noFill/>
            </a:ln>
          </p:spPr>
          <p:txBody>
            <a:bodyPr anchorCtr="0" anchor="t" bIns="91425" lIns="91425" spcFirstLastPara="1" rIns="91425" wrap="square" tIns="91425">
              <a:noAutofit/>
            </a:bodyPr>
            <a:lstStyle/>
            <a:p>
              <a:pPr indent="0" lvl="0" marL="0" rtl="0">
                <a:spcBef>
                  <a:spcPts val="0"/>
                </a:spcBef>
                <a:spcAft>
                  <a:spcPts val="0"/>
                </a:spcAft>
                <a:buNone/>
              </a:pPr>
              <a:r>
                <a:rPr lang="en"/>
                <a:t>Bob owes Deborah 30CC</a:t>
              </a:r>
              <a:endParaRPr/>
            </a:p>
          </p:txBody>
        </p:sp>
        <p:sp>
          <p:nvSpPr>
            <p:cNvPr id="418" name="Google Shape;418;p31"/>
            <p:cNvSpPr txBox="1"/>
            <p:nvPr/>
          </p:nvSpPr>
          <p:spPr>
            <a:xfrm>
              <a:off x="3677828" y="3140973"/>
              <a:ext cx="2459700" cy="363300"/>
            </a:xfrm>
            <a:prstGeom prst="rect">
              <a:avLst/>
            </a:prstGeom>
            <a:noFill/>
            <a:ln>
              <a:noFill/>
            </a:ln>
          </p:spPr>
          <p:txBody>
            <a:bodyPr anchorCtr="0" anchor="t" bIns="91425" lIns="91425" spcFirstLastPara="1" rIns="91425" wrap="square" tIns="91425">
              <a:noAutofit/>
            </a:bodyPr>
            <a:lstStyle/>
            <a:p>
              <a:pPr indent="0" lvl="0" marL="0" rtl="0">
                <a:spcBef>
                  <a:spcPts val="0"/>
                </a:spcBef>
                <a:spcAft>
                  <a:spcPts val="0"/>
                </a:spcAft>
                <a:buNone/>
              </a:pPr>
              <a:r>
                <a:rPr lang="en"/>
                <a:t>Alice owes Charlie 500CC</a:t>
              </a:r>
              <a:endParaRPr/>
            </a:p>
          </p:txBody>
        </p:sp>
        <p:sp>
          <p:nvSpPr>
            <p:cNvPr id="419" name="Google Shape;419;p31"/>
            <p:cNvSpPr txBox="1"/>
            <p:nvPr/>
          </p:nvSpPr>
          <p:spPr>
            <a:xfrm>
              <a:off x="2422115" y="3287492"/>
              <a:ext cx="901800" cy="550800"/>
            </a:xfrm>
            <a:prstGeom prst="rect">
              <a:avLst/>
            </a:prstGeom>
            <a:noFill/>
            <a:ln>
              <a:noFill/>
            </a:ln>
          </p:spPr>
          <p:txBody>
            <a:bodyPr anchorCtr="0" anchor="t" bIns="91425" lIns="91425" spcFirstLastPara="1" rIns="91425" wrap="square" tIns="91425">
              <a:noAutofit/>
            </a:bodyPr>
            <a:lstStyle/>
            <a:p>
              <a:pPr indent="0" lvl="0" marL="0" rtl="0">
                <a:spcBef>
                  <a:spcPts val="0"/>
                </a:spcBef>
                <a:spcAft>
                  <a:spcPts val="0"/>
                </a:spcAft>
                <a:buNone/>
              </a:pPr>
              <a:r>
                <a:rPr lang="en"/>
                <a:t>Miner</a:t>
              </a:r>
              <a:endParaRPr/>
            </a:p>
          </p:txBody>
        </p:sp>
      </p:grpSp>
      <p:sp>
        <p:nvSpPr>
          <p:cNvPr id="420" name="Google Shape;420;p31"/>
          <p:cNvSpPr txBox="1"/>
          <p:nvPr/>
        </p:nvSpPr>
        <p:spPr>
          <a:xfrm>
            <a:off x="3677828" y="2276295"/>
            <a:ext cx="2030400" cy="374700"/>
          </a:xfrm>
          <a:prstGeom prst="rect">
            <a:avLst/>
          </a:prstGeom>
          <a:noFill/>
          <a:ln>
            <a:noFill/>
          </a:ln>
        </p:spPr>
        <p:txBody>
          <a:bodyPr anchorCtr="0" anchor="t" bIns="91425" lIns="91425" spcFirstLastPara="1" rIns="91425" wrap="square" tIns="91425">
            <a:noAutofit/>
          </a:bodyPr>
          <a:lstStyle/>
          <a:p>
            <a:pPr indent="0" lvl="0" marL="0">
              <a:spcBef>
                <a:spcPts val="0"/>
              </a:spcBef>
              <a:spcAft>
                <a:spcPts val="0"/>
              </a:spcAft>
              <a:buNone/>
            </a:pPr>
            <a:r>
              <a:rPr lang="en">
                <a:solidFill>
                  <a:srgbClr val="CC0000"/>
                </a:solidFill>
              </a:rPr>
              <a:t>Miner receives 50CC</a:t>
            </a:r>
            <a:endParaRPr>
              <a:solidFill>
                <a:srgbClr val="CC0000"/>
              </a:solidFill>
            </a:endParaRPr>
          </a:p>
        </p:txBody>
      </p:sp>
      <p:sp>
        <p:nvSpPr>
          <p:cNvPr id="421" name="Google Shape;421;p31"/>
          <p:cNvSpPr txBox="1"/>
          <p:nvPr/>
        </p:nvSpPr>
        <p:spPr>
          <a:xfrm>
            <a:off x="1541000" y="1416500"/>
            <a:ext cx="5878200" cy="685800"/>
          </a:xfrm>
          <a:prstGeom prst="rect">
            <a:avLst/>
          </a:prstGeom>
          <a:noFill/>
          <a:ln>
            <a:noFill/>
          </a:ln>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408"/>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409"/>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420"/>
                                        </p:tgtEl>
                                        <p:attrNameLst>
                                          <p:attrName>style.visibility</p:attrName>
                                        </p:attrNameLst>
                                      </p:cBhvr>
                                      <p:to>
                                        <p:strVal val="visible"/>
                                      </p:to>
                                    </p:set>
                                    <p:animEffect filter="fade" transition="in">
                                      <p:cBhvr>
                                        <p:cTn dur="1000"/>
                                        <p:tgtEl>
                                          <p:spTgt spid="420"/>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58" name="Shape 58"/>
        <p:cNvGrpSpPr/>
        <p:nvPr/>
      </p:nvGrpSpPr>
      <p:grpSpPr>
        <a:xfrm>
          <a:off x="0" y="0"/>
          <a:ext cx="0" cy="0"/>
          <a:chOff x="0" y="0"/>
          <a:chExt cx="0" cy="0"/>
        </a:xfrm>
      </p:grpSpPr>
      <p:sp>
        <p:nvSpPr>
          <p:cNvPr id="59" name="Google Shape;59;p14"/>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
              <a:t>Consensus Algorithms: Byzantine Generals</a:t>
            </a:r>
            <a:endParaRPr/>
          </a:p>
        </p:txBody>
      </p:sp>
      <p:grpSp>
        <p:nvGrpSpPr>
          <p:cNvPr id="60" name="Google Shape;60;p14"/>
          <p:cNvGrpSpPr/>
          <p:nvPr/>
        </p:nvGrpSpPr>
        <p:grpSpPr>
          <a:xfrm>
            <a:off x="2104875" y="921350"/>
            <a:ext cx="4146575" cy="3750627"/>
            <a:chOff x="2104875" y="921350"/>
            <a:chExt cx="4146575" cy="3750627"/>
          </a:xfrm>
        </p:grpSpPr>
        <p:pic>
          <p:nvPicPr>
            <p:cNvPr id="61" name="Google Shape;61;p14"/>
            <p:cNvPicPr preferRelativeResize="0"/>
            <p:nvPr/>
          </p:nvPicPr>
          <p:blipFill>
            <a:blip r:embed="rId3">
              <a:alphaModFix/>
            </a:blip>
            <a:stretch>
              <a:fillRect/>
            </a:stretch>
          </p:blipFill>
          <p:spPr>
            <a:xfrm>
              <a:off x="3519300" y="2186000"/>
              <a:ext cx="1317724" cy="1317724"/>
            </a:xfrm>
            <a:prstGeom prst="rect">
              <a:avLst/>
            </a:prstGeom>
            <a:noFill/>
            <a:ln>
              <a:noFill/>
            </a:ln>
          </p:spPr>
        </p:pic>
        <p:pic>
          <p:nvPicPr>
            <p:cNvPr id="62" name="Google Shape;62;p14"/>
            <p:cNvPicPr preferRelativeResize="0"/>
            <p:nvPr/>
          </p:nvPicPr>
          <p:blipFill>
            <a:blip r:embed="rId4">
              <a:alphaModFix/>
            </a:blip>
            <a:stretch>
              <a:fillRect/>
            </a:stretch>
          </p:blipFill>
          <p:spPr>
            <a:xfrm>
              <a:off x="5594525" y="2470675"/>
              <a:ext cx="656925" cy="748375"/>
            </a:xfrm>
            <a:prstGeom prst="rect">
              <a:avLst/>
            </a:prstGeom>
            <a:noFill/>
            <a:ln>
              <a:noFill/>
            </a:ln>
          </p:spPr>
        </p:pic>
        <p:pic>
          <p:nvPicPr>
            <p:cNvPr id="63" name="Google Shape;63;p14"/>
            <p:cNvPicPr preferRelativeResize="0"/>
            <p:nvPr/>
          </p:nvPicPr>
          <p:blipFill>
            <a:blip r:embed="rId4">
              <a:alphaModFix/>
            </a:blip>
            <a:stretch>
              <a:fillRect/>
            </a:stretch>
          </p:blipFill>
          <p:spPr>
            <a:xfrm>
              <a:off x="3849688" y="921350"/>
              <a:ext cx="656925" cy="748375"/>
            </a:xfrm>
            <a:prstGeom prst="rect">
              <a:avLst/>
            </a:prstGeom>
            <a:noFill/>
            <a:ln>
              <a:noFill/>
            </a:ln>
          </p:spPr>
        </p:pic>
        <p:pic>
          <p:nvPicPr>
            <p:cNvPr id="64" name="Google Shape;64;p14"/>
            <p:cNvPicPr preferRelativeResize="0"/>
            <p:nvPr/>
          </p:nvPicPr>
          <p:blipFill>
            <a:blip r:embed="rId4">
              <a:alphaModFix/>
            </a:blip>
            <a:stretch>
              <a:fillRect/>
            </a:stretch>
          </p:blipFill>
          <p:spPr>
            <a:xfrm>
              <a:off x="2104875" y="2470675"/>
              <a:ext cx="656924" cy="748375"/>
            </a:xfrm>
            <a:prstGeom prst="rect">
              <a:avLst/>
            </a:prstGeom>
            <a:noFill/>
            <a:ln>
              <a:noFill/>
            </a:ln>
          </p:spPr>
        </p:pic>
        <p:pic>
          <p:nvPicPr>
            <p:cNvPr id="65" name="Google Shape;65;p14"/>
            <p:cNvPicPr preferRelativeResize="0"/>
            <p:nvPr/>
          </p:nvPicPr>
          <p:blipFill>
            <a:blip r:embed="rId5">
              <a:alphaModFix/>
            </a:blip>
            <a:stretch>
              <a:fillRect/>
            </a:stretch>
          </p:blipFill>
          <p:spPr>
            <a:xfrm>
              <a:off x="3928349" y="3962451"/>
              <a:ext cx="499624" cy="709526"/>
            </a:xfrm>
            <a:prstGeom prst="rect">
              <a:avLst/>
            </a:prstGeom>
            <a:noFill/>
            <a:ln>
              <a:noFill/>
            </a:ln>
          </p:spPr>
        </p:pic>
      </p:grpSp>
      <p:cxnSp>
        <p:nvCxnSpPr>
          <p:cNvPr id="66" name="Google Shape;66;p14"/>
          <p:cNvCxnSpPr>
            <a:stCxn id="64" idx="3"/>
            <a:endCxn id="61" idx="1"/>
          </p:cNvCxnSpPr>
          <p:nvPr/>
        </p:nvCxnSpPr>
        <p:spPr>
          <a:xfrm>
            <a:off x="2761800" y="2844862"/>
            <a:ext cx="757500" cy="0"/>
          </a:xfrm>
          <a:prstGeom prst="straightConnector1">
            <a:avLst/>
          </a:prstGeom>
          <a:noFill/>
          <a:ln cap="flat" cmpd="sng" w="38100">
            <a:solidFill>
              <a:srgbClr val="FFFF00"/>
            </a:solidFill>
            <a:prstDash val="solid"/>
            <a:round/>
            <a:headEnd len="med" w="med" type="none"/>
            <a:tailEnd len="med" w="med" type="triangle"/>
          </a:ln>
        </p:spPr>
      </p:cxnSp>
      <p:cxnSp>
        <p:nvCxnSpPr>
          <p:cNvPr id="67" name="Google Shape;67;p14"/>
          <p:cNvCxnSpPr>
            <a:stCxn id="63" idx="2"/>
            <a:endCxn id="61" idx="0"/>
          </p:cNvCxnSpPr>
          <p:nvPr/>
        </p:nvCxnSpPr>
        <p:spPr>
          <a:xfrm>
            <a:off x="4178150" y="1669725"/>
            <a:ext cx="0" cy="516300"/>
          </a:xfrm>
          <a:prstGeom prst="straightConnector1">
            <a:avLst/>
          </a:prstGeom>
          <a:noFill/>
          <a:ln cap="flat" cmpd="sng" w="38100">
            <a:solidFill>
              <a:srgbClr val="FFFF00"/>
            </a:solidFill>
            <a:prstDash val="solid"/>
            <a:round/>
            <a:headEnd len="med" w="med" type="none"/>
            <a:tailEnd len="med" w="med" type="triangle"/>
          </a:ln>
        </p:spPr>
      </p:cxnSp>
      <p:cxnSp>
        <p:nvCxnSpPr>
          <p:cNvPr id="68" name="Google Shape;68;p14"/>
          <p:cNvCxnSpPr>
            <a:stCxn id="62" idx="1"/>
            <a:endCxn id="61" idx="3"/>
          </p:cNvCxnSpPr>
          <p:nvPr/>
        </p:nvCxnSpPr>
        <p:spPr>
          <a:xfrm rot="10800000">
            <a:off x="4837025" y="2844862"/>
            <a:ext cx="757500" cy="0"/>
          </a:xfrm>
          <a:prstGeom prst="straightConnector1">
            <a:avLst/>
          </a:prstGeom>
          <a:noFill/>
          <a:ln cap="flat" cmpd="sng" w="38100">
            <a:solidFill>
              <a:srgbClr val="FFFF00"/>
            </a:solidFill>
            <a:prstDash val="solid"/>
            <a:round/>
            <a:headEnd len="med" w="med" type="none"/>
            <a:tailEnd len="med" w="med" type="triangle"/>
          </a:ln>
        </p:spPr>
      </p:cxnSp>
      <p:cxnSp>
        <p:nvCxnSpPr>
          <p:cNvPr id="69" name="Google Shape;69;p14"/>
          <p:cNvCxnSpPr>
            <a:stCxn id="65" idx="0"/>
            <a:endCxn id="61" idx="2"/>
          </p:cNvCxnSpPr>
          <p:nvPr/>
        </p:nvCxnSpPr>
        <p:spPr>
          <a:xfrm rot="10800000">
            <a:off x="4178161" y="3503751"/>
            <a:ext cx="0" cy="458700"/>
          </a:xfrm>
          <a:prstGeom prst="straightConnector1">
            <a:avLst/>
          </a:prstGeom>
          <a:noFill/>
          <a:ln cap="flat" cmpd="sng" w="38100">
            <a:solidFill>
              <a:srgbClr val="FFFF00"/>
            </a:solidFill>
            <a:prstDash val="solid"/>
            <a:round/>
            <a:headEnd len="med" w="med" type="none"/>
            <a:tailEnd len="med" w="med" type="triangle"/>
          </a:ln>
        </p:spPr>
      </p:cxnSp>
      <p:pic>
        <p:nvPicPr>
          <p:cNvPr id="70" name="Google Shape;70;p14"/>
          <p:cNvPicPr preferRelativeResize="0"/>
          <p:nvPr/>
        </p:nvPicPr>
        <p:blipFill>
          <a:blip r:embed="rId6">
            <a:alphaModFix/>
          </a:blip>
          <a:stretch>
            <a:fillRect/>
          </a:stretch>
        </p:blipFill>
        <p:spPr>
          <a:xfrm>
            <a:off x="3744950" y="2352625"/>
            <a:ext cx="866425" cy="866425"/>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60"/>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66"/>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67"/>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68"/>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69"/>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70"/>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425" name="Shape 425"/>
        <p:cNvGrpSpPr/>
        <p:nvPr/>
      </p:nvGrpSpPr>
      <p:grpSpPr>
        <a:xfrm>
          <a:off x="0" y="0"/>
          <a:ext cx="0" cy="0"/>
          <a:chOff x="0" y="0"/>
          <a:chExt cx="0" cy="0"/>
        </a:xfrm>
      </p:grpSpPr>
      <p:sp>
        <p:nvSpPr>
          <p:cNvPr id="426" name="Google Shape;426;p32"/>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
              <a:t>Proof of Work</a:t>
            </a:r>
            <a:endParaRPr/>
          </a:p>
        </p:txBody>
      </p:sp>
      <p:sp>
        <p:nvSpPr>
          <p:cNvPr id="427" name="Google Shape;427;p32"/>
          <p:cNvSpPr txBox="1"/>
          <p:nvPr>
            <p:ph idx="1" type="body"/>
          </p:nvPr>
        </p:nvSpPr>
        <p:spPr>
          <a:xfrm>
            <a:off x="311700" y="1152475"/>
            <a:ext cx="8520600" cy="651900"/>
          </a:xfrm>
          <a:prstGeom prst="rect">
            <a:avLst/>
          </a:prstGeom>
        </p:spPr>
        <p:txBody>
          <a:bodyPr anchorCtr="0" anchor="t" bIns="91425" lIns="91425" spcFirstLastPara="1" rIns="91425" wrap="square" tIns="91425">
            <a:noAutofit/>
          </a:bodyPr>
          <a:lstStyle/>
          <a:p>
            <a:pPr indent="-342900" lvl="0" marL="457200">
              <a:spcBef>
                <a:spcPts val="0"/>
              </a:spcBef>
              <a:spcAft>
                <a:spcPts val="0"/>
              </a:spcAft>
              <a:buSzPts val="1800"/>
              <a:buChar char="●"/>
            </a:pPr>
            <a:r>
              <a:rPr lang="en"/>
              <a:t>How can Alice make sure her transaction makes it in?</a:t>
            </a:r>
            <a:endParaRPr/>
          </a:p>
        </p:txBody>
      </p:sp>
      <p:grpSp>
        <p:nvGrpSpPr>
          <p:cNvPr id="428" name="Google Shape;428;p32"/>
          <p:cNvGrpSpPr/>
          <p:nvPr/>
        </p:nvGrpSpPr>
        <p:grpSpPr>
          <a:xfrm>
            <a:off x="1208113" y="1804427"/>
            <a:ext cx="1220997" cy="3173882"/>
            <a:chOff x="1208113" y="1804427"/>
            <a:chExt cx="1220997" cy="3173882"/>
          </a:xfrm>
        </p:grpSpPr>
        <p:sp>
          <p:nvSpPr>
            <p:cNvPr id="429" name="Google Shape;429;p32"/>
            <p:cNvSpPr/>
            <p:nvPr/>
          </p:nvSpPr>
          <p:spPr>
            <a:xfrm flipH="1">
              <a:off x="2003110" y="2127402"/>
              <a:ext cx="426000" cy="491700"/>
            </a:xfrm>
            <a:prstGeom prst="verticalScroll">
              <a:avLst>
                <a:gd fmla="val 12500" name="adj"/>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grpSp>
          <p:nvGrpSpPr>
            <p:cNvPr id="430" name="Google Shape;430;p32"/>
            <p:cNvGrpSpPr/>
            <p:nvPr/>
          </p:nvGrpSpPr>
          <p:grpSpPr>
            <a:xfrm>
              <a:off x="1208113" y="1804427"/>
              <a:ext cx="710566" cy="898482"/>
              <a:chOff x="1308425" y="1723525"/>
              <a:chExt cx="688200" cy="1046450"/>
            </a:xfrm>
          </p:grpSpPr>
          <p:sp>
            <p:nvSpPr>
              <p:cNvPr id="431" name="Google Shape;431;p32"/>
              <p:cNvSpPr/>
              <p:nvPr/>
            </p:nvSpPr>
            <p:spPr>
              <a:xfrm>
                <a:off x="1308425" y="2197275"/>
                <a:ext cx="688200" cy="572700"/>
              </a:xfrm>
              <a:prstGeom prst="round2SameRect">
                <a:avLst>
                  <a:gd fmla="val 16667" name="adj1"/>
                  <a:gd fmla="val 0" name="adj2"/>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spcBef>
                    <a:spcPts val="0"/>
                  </a:spcBef>
                  <a:spcAft>
                    <a:spcPts val="0"/>
                  </a:spcAft>
                  <a:buNone/>
                </a:pPr>
                <a:r>
                  <a:rPr lang="en"/>
                  <a:t>Miner</a:t>
                </a:r>
                <a:endParaRPr/>
              </a:p>
            </p:txBody>
          </p:sp>
          <p:sp>
            <p:nvSpPr>
              <p:cNvPr id="432" name="Google Shape;432;p32"/>
              <p:cNvSpPr/>
              <p:nvPr/>
            </p:nvSpPr>
            <p:spPr>
              <a:xfrm>
                <a:off x="1377275" y="1723525"/>
                <a:ext cx="550500" cy="406200"/>
              </a:xfrm>
              <a:prstGeom prst="ellipse">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grpSp>
        <p:sp>
          <p:nvSpPr>
            <p:cNvPr id="433" name="Google Shape;433;p32"/>
            <p:cNvSpPr/>
            <p:nvPr/>
          </p:nvSpPr>
          <p:spPr>
            <a:xfrm flipH="1">
              <a:off x="2003110" y="3265102"/>
              <a:ext cx="426000" cy="491700"/>
            </a:xfrm>
            <a:prstGeom prst="verticalScroll">
              <a:avLst>
                <a:gd fmla="val 12500" name="adj"/>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grpSp>
          <p:nvGrpSpPr>
            <p:cNvPr id="434" name="Google Shape;434;p32"/>
            <p:cNvGrpSpPr/>
            <p:nvPr/>
          </p:nvGrpSpPr>
          <p:grpSpPr>
            <a:xfrm>
              <a:off x="1208113" y="2942127"/>
              <a:ext cx="710566" cy="898482"/>
              <a:chOff x="1308425" y="1723525"/>
              <a:chExt cx="688200" cy="1046450"/>
            </a:xfrm>
          </p:grpSpPr>
          <p:sp>
            <p:nvSpPr>
              <p:cNvPr id="435" name="Google Shape;435;p32"/>
              <p:cNvSpPr/>
              <p:nvPr/>
            </p:nvSpPr>
            <p:spPr>
              <a:xfrm>
                <a:off x="1308425" y="2197275"/>
                <a:ext cx="688200" cy="572700"/>
              </a:xfrm>
              <a:prstGeom prst="round2SameRect">
                <a:avLst>
                  <a:gd fmla="val 16667" name="adj1"/>
                  <a:gd fmla="val 0" name="adj2"/>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spcBef>
                    <a:spcPts val="0"/>
                  </a:spcBef>
                  <a:spcAft>
                    <a:spcPts val="0"/>
                  </a:spcAft>
                  <a:buNone/>
                </a:pPr>
                <a:r>
                  <a:rPr lang="en"/>
                  <a:t>Miner</a:t>
                </a:r>
                <a:endParaRPr/>
              </a:p>
            </p:txBody>
          </p:sp>
          <p:sp>
            <p:nvSpPr>
              <p:cNvPr id="436" name="Google Shape;436;p32"/>
              <p:cNvSpPr/>
              <p:nvPr/>
            </p:nvSpPr>
            <p:spPr>
              <a:xfrm>
                <a:off x="1377275" y="1723525"/>
                <a:ext cx="550500" cy="406200"/>
              </a:xfrm>
              <a:prstGeom prst="ellipse">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grpSp>
        <p:sp>
          <p:nvSpPr>
            <p:cNvPr id="437" name="Google Shape;437;p32"/>
            <p:cNvSpPr/>
            <p:nvPr/>
          </p:nvSpPr>
          <p:spPr>
            <a:xfrm flipH="1">
              <a:off x="2003110" y="4402802"/>
              <a:ext cx="426000" cy="491700"/>
            </a:xfrm>
            <a:prstGeom prst="verticalScroll">
              <a:avLst>
                <a:gd fmla="val 12500" name="adj"/>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grpSp>
          <p:nvGrpSpPr>
            <p:cNvPr id="438" name="Google Shape;438;p32"/>
            <p:cNvGrpSpPr/>
            <p:nvPr/>
          </p:nvGrpSpPr>
          <p:grpSpPr>
            <a:xfrm>
              <a:off x="1208113" y="4079827"/>
              <a:ext cx="710566" cy="898482"/>
              <a:chOff x="1308425" y="1723525"/>
              <a:chExt cx="688200" cy="1046450"/>
            </a:xfrm>
          </p:grpSpPr>
          <p:sp>
            <p:nvSpPr>
              <p:cNvPr id="439" name="Google Shape;439;p32"/>
              <p:cNvSpPr/>
              <p:nvPr/>
            </p:nvSpPr>
            <p:spPr>
              <a:xfrm>
                <a:off x="1308425" y="2197275"/>
                <a:ext cx="688200" cy="572700"/>
              </a:xfrm>
              <a:prstGeom prst="round2SameRect">
                <a:avLst>
                  <a:gd fmla="val 16667" name="adj1"/>
                  <a:gd fmla="val 0" name="adj2"/>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spcBef>
                    <a:spcPts val="0"/>
                  </a:spcBef>
                  <a:spcAft>
                    <a:spcPts val="0"/>
                  </a:spcAft>
                  <a:buNone/>
                </a:pPr>
                <a:r>
                  <a:rPr lang="en"/>
                  <a:t>Miner</a:t>
                </a:r>
                <a:endParaRPr/>
              </a:p>
            </p:txBody>
          </p:sp>
          <p:sp>
            <p:nvSpPr>
              <p:cNvPr id="440" name="Google Shape;440;p32"/>
              <p:cNvSpPr/>
              <p:nvPr/>
            </p:nvSpPr>
            <p:spPr>
              <a:xfrm>
                <a:off x="1377275" y="1723525"/>
                <a:ext cx="550500" cy="406200"/>
              </a:xfrm>
              <a:prstGeom prst="ellipse">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grpSp>
      </p:grpSp>
      <p:grpSp>
        <p:nvGrpSpPr>
          <p:cNvPr id="441" name="Google Shape;441;p32"/>
          <p:cNvGrpSpPr/>
          <p:nvPr/>
        </p:nvGrpSpPr>
        <p:grpSpPr>
          <a:xfrm>
            <a:off x="4815139" y="3121338"/>
            <a:ext cx="1387648" cy="1046450"/>
            <a:chOff x="4815139" y="3121338"/>
            <a:chExt cx="1387648" cy="1046450"/>
          </a:xfrm>
        </p:grpSpPr>
        <p:grpSp>
          <p:nvGrpSpPr>
            <p:cNvPr id="442" name="Google Shape;442;p32"/>
            <p:cNvGrpSpPr/>
            <p:nvPr/>
          </p:nvGrpSpPr>
          <p:grpSpPr>
            <a:xfrm>
              <a:off x="5514588" y="3121338"/>
              <a:ext cx="688200" cy="1046450"/>
              <a:chOff x="1308425" y="1723525"/>
              <a:chExt cx="688200" cy="1046450"/>
            </a:xfrm>
          </p:grpSpPr>
          <p:sp>
            <p:nvSpPr>
              <p:cNvPr id="443" name="Google Shape;443;p32"/>
              <p:cNvSpPr/>
              <p:nvPr/>
            </p:nvSpPr>
            <p:spPr>
              <a:xfrm>
                <a:off x="1308425" y="2197275"/>
                <a:ext cx="688200" cy="572700"/>
              </a:xfrm>
              <a:prstGeom prst="round2SameRect">
                <a:avLst>
                  <a:gd fmla="val 16667" name="adj1"/>
                  <a:gd fmla="val 0" name="adj2"/>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444" name="Google Shape;444;p32"/>
              <p:cNvSpPr/>
              <p:nvPr/>
            </p:nvSpPr>
            <p:spPr>
              <a:xfrm>
                <a:off x="1377275" y="1723525"/>
                <a:ext cx="550500" cy="406200"/>
              </a:xfrm>
              <a:prstGeom prst="ellipse">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grpSp>
        <p:sp>
          <p:nvSpPr>
            <p:cNvPr id="445" name="Google Shape;445;p32"/>
            <p:cNvSpPr txBox="1"/>
            <p:nvPr/>
          </p:nvSpPr>
          <p:spPr>
            <a:xfrm>
              <a:off x="5604888" y="3613013"/>
              <a:ext cx="597900" cy="451200"/>
            </a:xfrm>
            <a:prstGeom prst="rect">
              <a:avLst/>
            </a:prstGeom>
            <a:noFill/>
            <a:ln>
              <a:noFill/>
            </a:ln>
          </p:spPr>
          <p:txBody>
            <a:bodyPr anchorCtr="0" anchor="t" bIns="91425" lIns="91425" spcFirstLastPara="1" rIns="91425" wrap="square" tIns="91425">
              <a:noAutofit/>
            </a:bodyPr>
            <a:lstStyle/>
            <a:p>
              <a:pPr indent="0" lvl="0" marL="0" rtl="0">
                <a:spcBef>
                  <a:spcPts val="0"/>
                </a:spcBef>
                <a:spcAft>
                  <a:spcPts val="0"/>
                </a:spcAft>
                <a:buNone/>
              </a:pPr>
              <a:r>
                <a:rPr lang="en"/>
                <a:t>Alice</a:t>
              </a:r>
              <a:endParaRPr/>
            </a:p>
          </p:txBody>
        </p:sp>
        <p:sp>
          <p:nvSpPr>
            <p:cNvPr id="446" name="Google Shape;446;p32"/>
            <p:cNvSpPr/>
            <p:nvPr/>
          </p:nvSpPr>
          <p:spPr>
            <a:xfrm flipH="1" rot="10595402">
              <a:off x="5216354" y="3536064"/>
              <a:ext cx="116005" cy="301138"/>
            </a:xfrm>
            <a:prstGeom prst="moon">
              <a:avLst>
                <a:gd fmla="val 50000" name="adj"/>
              </a:avLst>
            </a:prstGeom>
            <a:solidFill>
              <a:srgbClr val="FFFFFF"/>
            </a:solidFill>
            <a:ln cap="flat" cmpd="sng" w="9525">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447" name="Google Shape;447;p32"/>
            <p:cNvSpPr/>
            <p:nvPr/>
          </p:nvSpPr>
          <p:spPr>
            <a:xfrm flipH="1" rot="10592925">
              <a:off x="5062130" y="3416177"/>
              <a:ext cx="214289" cy="553902"/>
            </a:xfrm>
            <a:prstGeom prst="moon">
              <a:avLst>
                <a:gd fmla="val 50000" name="adj"/>
              </a:avLst>
            </a:prstGeom>
            <a:solidFill>
              <a:srgbClr val="FFFFFF"/>
            </a:solidFill>
            <a:ln cap="flat" cmpd="sng" w="9525">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448" name="Google Shape;448;p32"/>
            <p:cNvSpPr/>
            <p:nvPr/>
          </p:nvSpPr>
          <p:spPr>
            <a:xfrm flipH="1" rot="10595653">
              <a:off x="4838717" y="3335038"/>
              <a:ext cx="308044" cy="797628"/>
            </a:xfrm>
            <a:prstGeom prst="moon">
              <a:avLst>
                <a:gd fmla="val 50000" name="adj"/>
              </a:avLst>
            </a:prstGeom>
            <a:solidFill>
              <a:srgbClr val="FFFFFF"/>
            </a:solidFill>
            <a:ln cap="flat" cmpd="sng" w="9525">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grpSp>
      <p:sp>
        <p:nvSpPr>
          <p:cNvPr id="449" name="Google Shape;449;p32"/>
          <p:cNvSpPr txBox="1"/>
          <p:nvPr/>
        </p:nvSpPr>
        <p:spPr>
          <a:xfrm>
            <a:off x="3418800" y="2519825"/>
            <a:ext cx="2186100" cy="297600"/>
          </a:xfrm>
          <a:prstGeom prst="rect">
            <a:avLst/>
          </a:prstGeom>
          <a:noFill/>
          <a:ln>
            <a:noFill/>
          </a:ln>
        </p:spPr>
        <p:txBody>
          <a:bodyPr anchorCtr="0" anchor="t" bIns="91425" lIns="91425" spcFirstLastPara="1" rIns="91425" wrap="square" tIns="91425">
            <a:noAutofit/>
          </a:bodyPr>
          <a:lstStyle/>
          <a:p>
            <a:pPr indent="0" lvl="0" marL="0" rtl="0">
              <a:spcBef>
                <a:spcPts val="0"/>
              </a:spcBef>
              <a:spcAft>
                <a:spcPts val="0"/>
              </a:spcAft>
              <a:buNone/>
            </a:pPr>
            <a:r>
              <a:rPr lang="en">
                <a:solidFill>
                  <a:schemeClr val="accent2"/>
                </a:solidFill>
              </a:rPr>
              <a:t>Alice owes Bob 100CC</a:t>
            </a:r>
            <a:endParaRPr>
              <a:solidFill>
                <a:schemeClr val="accent2"/>
              </a:solidFill>
            </a:endParaRPr>
          </a:p>
        </p:txBody>
      </p:sp>
      <p:sp>
        <p:nvSpPr>
          <p:cNvPr id="450" name="Google Shape;450;p32"/>
          <p:cNvSpPr txBox="1"/>
          <p:nvPr/>
        </p:nvSpPr>
        <p:spPr>
          <a:xfrm>
            <a:off x="3418800" y="2817425"/>
            <a:ext cx="2186100" cy="297600"/>
          </a:xfrm>
          <a:prstGeom prst="rect">
            <a:avLst/>
          </a:prstGeom>
          <a:noFill/>
          <a:ln>
            <a:noFill/>
          </a:ln>
        </p:spPr>
        <p:txBody>
          <a:bodyPr anchorCtr="0" anchor="t" bIns="91425" lIns="91425" spcFirstLastPara="1" rIns="91425" wrap="square" tIns="91425">
            <a:noAutofit/>
          </a:bodyPr>
          <a:lstStyle/>
          <a:p>
            <a:pPr indent="0" lvl="0" marL="0" rtl="0">
              <a:spcBef>
                <a:spcPts val="0"/>
              </a:spcBef>
              <a:spcAft>
                <a:spcPts val="0"/>
              </a:spcAft>
              <a:buNone/>
            </a:pPr>
            <a:r>
              <a:rPr lang="en">
                <a:solidFill>
                  <a:srgbClr val="CC0000"/>
                </a:solidFill>
              </a:rPr>
              <a:t>Alice tips Miner 5CC</a:t>
            </a:r>
            <a:endParaRPr>
              <a:solidFill>
                <a:srgbClr val="CC0000"/>
              </a:solidFill>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427"/>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428"/>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441"/>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449"/>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450"/>
                                        </p:tgtEl>
                                        <p:attrNameLst>
                                          <p:attrName>style.visibility</p:attrName>
                                        </p:attrNameLst>
                                      </p:cBhvr>
                                      <p:to>
                                        <p:strVal val="visible"/>
                                      </p:to>
                                    </p:set>
                                    <p:animEffect filter="fade" transition="in">
                                      <p:cBhvr>
                                        <p:cTn dur="1000"/>
                                        <p:tgtEl>
                                          <p:spTgt spid="450"/>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454" name="Shape 454"/>
        <p:cNvGrpSpPr/>
        <p:nvPr/>
      </p:nvGrpSpPr>
      <p:grpSpPr>
        <a:xfrm>
          <a:off x="0" y="0"/>
          <a:ext cx="0" cy="0"/>
          <a:chOff x="0" y="0"/>
          <a:chExt cx="0" cy="0"/>
        </a:xfrm>
      </p:grpSpPr>
      <p:sp>
        <p:nvSpPr>
          <p:cNvPr id="455" name="Google Shape;455;p33"/>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Proof of Work</a:t>
            </a:r>
            <a:endParaRPr/>
          </a:p>
        </p:txBody>
      </p:sp>
      <p:sp>
        <p:nvSpPr>
          <p:cNvPr id="456" name="Google Shape;456;p33"/>
          <p:cNvSpPr txBox="1"/>
          <p:nvPr>
            <p:ph idx="1" type="body"/>
          </p:nvPr>
        </p:nvSpPr>
        <p:spPr>
          <a:xfrm>
            <a:off x="311700" y="1152475"/>
            <a:ext cx="8520600" cy="508800"/>
          </a:xfrm>
          <a:prstGeom prst="rect">
            <a:avLst/>
          </a:prstGeom>
        </p:spPr>
        <p:txBody>
          <a:bodyPr anchorCtr="0" anchor="t" bIns="91425" lIns="91425" spcFirstLastPara="1" rIns="91425" wrap="square" tIns="91425">
            <a:noAutofit/>
          </a:bodyPr>
          <a:lstStyle/>
          <a:p>
            <a:pPr indent="-342900" lvl="0" marL="457200" rtl="0">
              <a:spcBef>
                <a:spcPts val="0"/>
              </a:spcBef>
              <a:spcAft>
                <a:spcPts val="0"/>
              </a:spcAft>
              <a:buSzPts val="1800"/>
              <a:buChar char="●"/>
            </a:pPr>
            <a:r>
              <a:rPr lang="en"/>
              <a:t>How can Alice make sure her transaction makes it in?</a:t>
            </a:r>
            <a:endParaRPr/>
          </a:p>
        </p:txBody>
      </p:sp>
      <p:sp>
        <p:nvSpPr>
          <p:cNvPr id="457" name="Google Shape;457;p33"/>
          <p:cNvSpPr/>
          <p:nvPr/>
        </p:nvSpPr>
        <p:spPr>
          <a:xfrm flipH="1">
            <a:off x="3447225" y="1924875"/>
            <a:ext cx="3278100" cy="2268000"/>
          </a:xfrm>
          <a:prstGeom prst="verticalScroll">
            <a:avLst>
              <a:gd fmla="val 12500" name="adj"/>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spcBef>
                <a:spcPts val="0"/>
              </a:spcBef>
              <a:spcAft>
                <a:spcPts val="0"/>
              </a:spcAft>
              <a:buNone/>
            </a:pPr>
            <a:r>
              <a:t/>
            </a:r>
            <a:endParaRPr/>
          </a:p>
        </p:txBody>
      </p:sp>
      <p:sp>
        <p:nvSpPr>
          <p:cNvPr id="458" name="Google Shape;458;p33"/>
          <p:cNvSpPr/>
          <p:nvPr/>
        </p:nvSpPr>
        <p:spPr>
          <a:xfrm>
            <a:off x="4029401" y="3560388"/>
            <a:ext cx="1218300" cy="480000"/>
          </a:xfrm>
          <a:prstGeom prst="rect">
            <a:avLst/>
          </a:prstGeom>
          <a:solidFill>
            <a:schemeClr val="lt2"/>
          </a:solidFill>
          <a:ln cap="flat" cmpd="sng" w="2857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grpSp>
        <p:nvGrpSpPr>
          <p:cNvPr id="459" name="Google Shape;459;p33"/>
          <p:cNvGrpSpPr/>
          <p:nvPr/>
        </p:nvGrpSpPr>
        <p:grpSpPr>
          <a:xfrm>
            <a:off x="2365789" y="2624416"/>
            <a:ext cx="840086" cy="1277402"/>
            <a:chOff x="1308425" y="1723525"/>
            <a:chExt cx="688200" cy="1046450"/>
          </a:xfrm>
        </p:grpSpPr>
        <p:sp>
          <p:nvSpPr>
            <p:cNvPr id="460" name="Google Shape;460;p33"/>
            <p:cNvSpPr/>
            <p:nvPr/>
          </p:nvSpPr>
          <p:spPr>
            <a:xfrm>
              <a:off x="1308425" y="2197275"/>
              <a:ext cx="688200" cy="572700"/>
            </a:xfrm>
            <a:prstGeom prst="round2SameRect">
              <a:avLst>
                <a:gd fmla="val 16667" name="adj1"/>
                <a:gd fmla="val 0" name="adj2"/>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461" name="Google Shape;461;p33"/>
            <p:cNvSpPr/>
            <p:nvPr/>
          </p:nvSpPr>
          <p:spPr>
            <a:xfrm>
              <a:off x="1377275" y="1723525"/>
              <a:ext cx="550500" cy="406200"/>
            </a:xfrm>
            <a:prstGeom prst="ellipse">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grpSp>
      <p:sp>
        <p:nvSpPr>
          <p:cNvPr id="462" name="Google Shape;462;p33"/>
          <p:cNvSpPr txBox="1"/>
          <p:nvPr/>
        </p:nvSpPr>
        <p:spPr>
          <a:xfrm>
            <a:off x="3678549" y="2549200"/>
            <a:ext cx="2002800" cy="363300"/>
          </a:xfrm>
          <a:prstGeom prst="rect">
            <a:avLst/>
          </a:prstGeom>
          <a:noFill/>
          <a:ln>
            <a:noFill/>
          </a:ln>
        </p:spPr>
        <p:txBody>
          <a:bodyPr anchorCtr="0" anchor="t" bIns="91425" lIns="91425" spcFirstLastPara="1" rIns="91425" wrap="square" tIns="91425">
            <a:noAutofit/>
          </a:bodyPr>
          <a:lstStyle/>
          <a:p>
            <a:pPr indent="0" lvl="0" marL="0" rtl="0">
              <a:spcBef>
                <a:spcPts val="0"/>
              </a:spcBef>
              <a:spcAft>
                <a:spcPts val="0"/>
              </a:spcAft>
              <a:buNone/>
            </a:pPr>
            <a:r>
              <a:rPr lang="en"/>
              <a:t>Alice owes Bob 100CC</a:t>
            </a:r>
            <a:endParaRPr/>
          </a:p>
        </p:txBody>
      </p:sp>
      <p:sp>
        <p:nvSpPr>
          <p:cNvPr id="463" name="Google Shape;463;p33"/>
          <p:cNvSpPr txBox="1"/>
          <p:nvPr/>
        </p:nvSpPr>
        <p:spPr>
          <a:xfrm>
            <a:off x="3678549" y="2730839"/>
            <a:ext cx="2679300" cy="363300"/>
          </a:xfrm>
          <a:prstGeom prst="rect">
            <a:avLst/>
          </a:prstGeom>
          <a:noFill/>
          <a:ln>
            <a:noFill/>
          </a:ln>
        </p:spPr>
        <p:txBody>
          <a:bodyPr anchorCtr="0" anchor="t" bIns="91425" lIns="91425" spcFirstLastPara="1" rIns="91425" wrap="square" tIns="91425">
            <a:noAutofit/>
          </a:bodyPr>
          <a:lstStyle/>
          <a:p>
            <a:pPr indent="0" lvl="0" marL="0" rtl="0">
              <a:spcBef>
                <a:spcPts val="0"/>
              </a:spcBef>
              <a:spcAft>
                <a:spcPts val="0"/>
              </a:spcAft>
              <a:buNone/>
            </a:pPr>
            <a:r>
              <a:rPr lang="en"/>
              <a:t>Bob owes Charlie 80CC</a:t>
            </a:r>
            <a:endParaRPr/>
          </a:p>
        </p:txBody>
      </p:sp>
      <p:sp>
        <p:nvSpPr>
          <p:cNvPr id="464" name="Google Shape;464;p33"/>
          <p:cNvSpPr txBox="1"/>
          <p:nvPr/>
        </p:nvSpPr>
        <p:spPr>
          <a:xfrm>
            <a:off x="3678561" y="2924201"/>
            <a:ext cx="2459700" cy="363300"/>
          </a:xfrm>
          <a:prstGeom prst="rect">
            <a:avLst/>
          </a:prstGeom>
          <a:noFill/>
          <a:ln>
            <a:noFill/>
          </a:ln>
        </p:spPr>
        <p:txBody>
          <a:bodyPr anchorCtr="0" anchor="t" bIns="91425" lIns="91425" spcFirstLastPara="1" rIns="91425" wrap="square" tIns="91425">
            <a:noAutofit/>
          </a:bodyPr>
          <a:lstStyle/>
          <a:p>
            <a:pPr indent="0" lvl="0" marL="0" rtl="0">
              <a:spcBef>
                <a:spcPts val="0"/>
              </a:spcBef>
              <a:spcAft>
                <a:spcPts val="0"/>
              </a:spcAft>
              <a:buNone/>
            </a:pPr>
            <a:r>
              <a:rPr lang="en"/>
              <a:t>Bob owes Deborah 30CC</a:t>
            </a:r>
            <a:endParaRPr/>
          </a:p>
        </p:txBody>
      </p:sp>
      <p:sp>
        <p:nvSpPr>
          <p:cNvPr id="465" name="Google Shape;465;p33"/>
          <p:cNvSpPr txBox="1"/>
          <p:nvPr/>
        </p:nvSpPr>
        <p:spPr>
          <a:xfrm>
            <a:off x="3677828" y="3140973"/>
            <a:ext cx="2459700" cy="363300"/>
          </a:xfrm>
          <a:prstGeom prst="rect">
            <a:avLst/>
          </a:prstGeom>
          <a:noFill/>
          <a:ln>
            <a:noFill/>
          </a:ln>
        </p:spPr>
        <p:txBody>
          <a:bodyPr anchorCtr="0" anchor="t" bIns="91425" lIns="91425" spcFirstLastPara="1" rIns="91425" wrap="square" tIns="91425">
            <a:noAutofit/>
          </a:bodyPr>
          <a:lstStyle/>
          <a:p>
            <a:pPr indent="0" lvl="0" marL="0" rtl="0">
              <a:spcBef>
                <a:spcPts val="0"/>
              </a:spcBef>
              <a:spcAft>
                <a:spcPts val="0"/>
              </a:spcAft>
              <a:buNone/>
            </a:pPr>
            <a:r>
              <a:rPr lang="en"/>
              <a:t>Alice owes Charlie 500CC</a:t>
            </a:r>
            <a:endParaRPr/>
          </a:p>
        </p:txBody>
      </p:sp>
      <p:sp>
        <p:nvSpPr>
          <p:cNvPr id="466" name="Google Shape;466;p33"/>
          <p:cNvSpPr txBox="1"/>
          <p:nvPr/>
        </p:nvSpPr>
        <p:spPr>
          <a:xfrm>
            <a:off x="2422115" y="3287492"/>
            <a:ext cx="901800" cy="550800"/>
          </a:xfrm>
          <a:prstGeom prst="rect">
            <a:avLst/>
          </a:prstGeom>
          <a:noFill/>
          <a:ln>
            <a:noFill/>
          </a:ln>
        </p:spPr>
        <p:txBody>
          <a:bodyPr anchorCtr="0" anchor="t" bIns="91425" lIns="91425" spcFirstLastPara="1" rIns="91425" wrap="square" tIns="91425">
            <a:noAutofit/>
          </a:bodyPr>
          <a:lstStyle/>
          <a:p>
            <a:pPr indent="0" lvl="0" marL="0" rtl="0">
              <a:spcBef>
                <a:spcPts val="0"/>
              </a:spcBef>
              <a:spcAft>
                <a:spcPts val="0"/>
              </a:spcAft>
              <a:buNone/>
            </a:pPr>
            <a:r>
              <a:rPr lang="en"/>
              <a:t>Miner</a:t>
            </a:r>
            <a:endParaRPr/>
          </a:p>
        </p:txBody>
      </p:sp>
      <p:sp>
        <p:nvSpPr>
          <p:cNvPr id="467" name="Google Shape;467;p33"/>
          <p:cNvSpPr txBox="1"/>
          <p:nvPr/>
        </p:nvSpPr>
        <p:spPr>
          <a:xfrm>
            <a:off x="3677828" y="2276295"/>
            <a:ext cx="2030400" cy="374700"/>
          </a:xfrm>
          <a:prstGeom prst="rect">
            <a:avLst/>
          </a:prstGeom>
          <a:noFill/>
          <a:ln>
            <a:noFill/>
          </a:ln>
        </p:spPr>
        <p:txBody>
          <a:bodyPr anchorCtr="0" anchor="t" bIns="91425" lIns="91425" spcFirstLastPara="1" rIns="91425" wrap="square" tIns="91425">
            <a:noAutofit/>
          </a:bodyPr>
          <a:lstStyle/>
          <a:p>
            <a:pPr indent="0" lvl="0" marL="0" rtl="0">
              <a:spcBef>
                <a:spcPts val="0"/>
              </a:spcBef>
              <a:spcAft>
                <a:spcPts val="0"/>
              </a:spcAft>
              <a:buNone/>
            </a:pPr>
            <a:r>
              <a:rPr lang="en">
                <a:solidFill>
                  <a:srgbClr val="CC0000"/>
                </a:solidFill>
              </a:rPr>
              <a:t>Miner receives 50CC</a:t>
            </a:r>
            <a:endParaRPr>
              <a:solidFill>
                <a:srgbClr val="CC0000"/>
              </a:solidFill>
            </a:endParaRPr>
          </a:p>
        </p:txBody>
      </p:sp>
      <p:grpSp>
        <p:nvGrpSpPr>
          <p:cNvPr id="468" name="Google Shape;468;p33"/>
          <p:cNvGrpSpPr/>
          <p:nvPr/>
        </p:nvGrpSpPr>
        <p:grpSpPr>
          <a:xfrm>
            <a:off x="5828654" y="2528789"/>
            <a:ext cx="699241" cy="861675"/>
            <a:chOff x="5828654" y="2528789"/>
            <a:chExt cx="699241" cy="861675"/>
          </a:xfrm>
        </p:grpSpPr>
        <p:sp>
          <p:nvSpPr>
            <p:cNvPr id="469" name="Google Shape;469;p33"/>
            <p:cNvSpPr txBox="1"/>
            <p:nvPr/>
          </p:nvSpPr>
          <p:spPr>
            <a:xfrm>
              <a:off x="5830695" y="2528789"/>
              <a:ext cx="697200" cy="261600"/>
            </a:xfrm>
            <a:prstGeom prst="rect">
              <a:avLst/>
            </a:prstGeom>
            <a:noFill/>
            <a:ln>
              <a:noFill/>
            </a:ln>
          </p:spPr>
          <p:txBody>
            <a:bodyPr anchorCtr="0" anchor="t" bIns="91425" lIns="91425" spcFirstLastPara="1" rIns="91425" wrap="square" tIns="91425">
              <a:noAutofit/>
            </a:bodyPr>
            <a:lstStyle/>
            <a:p>
              <a:pPr indent="0" lvl="0" marL="0" rtl="0">
                <a:spcBef>
                  <a:spcPts val="0"/>
                </a:spcBef>
                <a:spcAft>
                  <a:spcPts val="0"/>
                </a:spcAft>
                <a:buNone/>
              </a:pPr>
              <a:r>
                <a:rPr lang="en">
                  <a:solidFill>
                    <a:srgbClr val="CC0000"/>
                  </a:solidFill>
                </a:rPr>
                <a:t>+5CC</a:t>
              </a:r>
              <a:endParaRPr>
                <a:solidFill>
                  <a:srgbClr val="CC0000"/>
                </a:solidFill>
              </a:endParaRPr>
            </a:p>
          </p:txBody>
        </p:sp>
        <p:sp>
          <p:nvSpPr>
            <p:cNvPr id="470" name="Google Shape;470;p33"/>
            <p:cNvSpPr txBox="1"/>
            <p:nvPr/>
          </p:nvSpPr>
          <p:spPr>
            <a:xfrm>
              <a:off x="5830014" y="2742421"/>
              <a:ext cx="697200" cy="261600"/>
            </a:xfrm>
            <a:prstGeom prst="rect">
              <a:avLst/>
            </a:prstGeom>
            <a:noFill/>
            <a:ln>
              <a:noFill/>
            </a:ln>
          </p:spPr>
          <p:txBody>
            <a:bodyPr anchorCtr="0" anchor="t" bIns="91425" lIns="91425" spcFirstLastPara="1" rIns="91425" wrap="square" tIns="91425">
              <a:noAutofit/>
            </a:bodyPr>
            <a:lstStyle/>
            <a:p>
              <a:pPr indent="0" lvl="0" marL="0" rtl="0">
                <a:spcBef>
                  <a:spcPts val="0"/>
                </a:spcBef>
                <a:spcAft>
                  <a:spcPts val="0"/>
                </a:spcAft>
                <a:buNone/>
              </a:pPr>
              <a:r>
                <a:rPr lang="en">
                  <a:solidFill>
                    <a:srgbClr val="CC0000"/>
                  </a:solidFill>
                </a:rPr>
                <a:t>+2CC</a:t>
              </a:r>
              <a:endParaRPr>
                <a:solidFill>
                  <a:srgbClr val="CC0000"/>
                </a:solidFill>
              </a:endParaRPr>
            </a:p>
          </p:txBody>
        </p:sp>
        <p:sp>
          <p:nvSpPr>
            <p:cNvPr id="471" name="Google Shape;471;p33"/>
            <p:cNvSpPr txBox="1"/>
            <p:nvPr/>
          </p:nvSpPr>
          <p:spPr>
            <a:xfrm>
              <a:off x="5829334" y="2925438"/>
              <a:ext cx="697200" cy="261600"/>
            </a:xfrm>
            <a:prstGeom prst="rect">
              <a:avLst/>
            </a:prstGeom>
            <a:noFill/>
            <a:ln>
              <a:noFill/>
            </a:ln>
          </p:spPr>
          <p:txBody>
            <a:bodyPr anchorCtr="0" anchor="t" bIns="91425" lIns="91425" spcFirstLastPara="1" rIns="91425" wrap="square" tIns="91425">
              <a:noAutofit/>
            </a:bodyPr>
            <a:lstStyle/>
            <a:p>
              <a:pPr indent="0" lvl="0" marL="0" rtl="0">
                <a:spcBef>
                  <a:spcPts val="0"/>
                </a:spcBef>
                <a:spcAft>
                  <a:spcPts val="0"/>
                </a:spcAft>
                <a:buNone/>
              </a:pPr>
              <a:r>
                <a:rPr lang="en">
                  <a:solidFill>
                    <a:srgbClr val="CC0000"/>
                  </a:solidFill>
                </a:rPr>
                <a:t>+3CC</a:t>
              </a:r>
              <a:endParaRPr>
                <a:solidFill>
                  <a:srgbClr val="CC0000"/>
                </a:solidFill>
              </a:endParaRPr>
            </a:p>
          </p:txBody>
        </p:sp>
        <p:sp>
          <p:nvSpPr>
            <p:cNvPr id="472" name="Google Shape;472;p33"/>
            <p:cNvSpPr txBox="1"/>
            <p:nvPr/>
          </p:nvSpPr>
          <p:spPr>
            <a:xfrm>
              <a:off x="5828654" y="3128864"/>
              <a:ext cx="697200" cy="261600"/>
            </a:xfrm>
            <a:prstGeom prst="rect">
              <a:avLst/>
            </a:prstGeom>
            <a:noFill/>
            <a:ln>
              <a:noFill/>
            </a:ln>
          </p:spPr>
          <p:txBody>
            <a:bodyPr anchorCtr="0" anchor="t" bIns="91425" lIns="91425" spcFirstLastPara="1" rIns="91425" wrap="square" tIns="91425">
              <a:noAutofit/>
            </a:bodyPr>
            <a:lstStyle/>
            <a:p>
              <a:pPr indent="0" lvl="0" marL="0" rtl="0">
                <a:spcBef>
                  <a:spcPts val="0"/>
                </a:spcBef>
                <a:spcAft>
                  <a:spcPts val="0"/>
                </a:spcAft>
                <a:buNone/>
              </a:pPr>
              <a:r>
                <a:rPr lang="en">
                  <a:solidFill>
                    <a:srgbClr val="CC0000"/>
                  </a:solidFill>
                </a:rPr>
                <a:t>+5CC</a:t>
              </a:r>
              <a:endParaRPr>
                <a:solidFill>
                  <a:srgbClr val="CC0000"/>
                </a:solidFill>
              </a:endParaRPr>
            </a:p>
          </p:txBody>
        </p:sp>
      </p:gr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468"/>
                                        </p:tgtEl>
                                        <p:attrNameLst>
                                          <p:attrName>style.visibility</p:attrName>
                                        </p:attrNameLst>
                                      </p:cBhvr>
                                      <p:to>
                                        <p:strVal val="visible"/>
                                      </p:to>
                                    </p:set>
                                    <p:animEffect filter="fade" transition="in">
                                      <p:cBhvr>
                                        <p:cTn dur="1000"/>
                                        <p:tgtEl>
                                          <p:spTgt spid="468"/>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476" name="Shape 476"/>
        <p:cNvGrpSpPr/>
        <p:nvPr/>
      </p:nvGrpSpPr>
      <p:grpSpPr>
        <a:xfrm>
          <a:off x="0" y="0"/>
          <a:ext cx="0" cy="0"/>
          <a:chOff x="0" y="0"/>
          <a:chExt cx="0" cy="0"/>
        </a:xfrm>
      </p:grpSpPr>
      <p:sp>
        <p:nvSpPr>
          <p:cNvPr id="477" name="Google Shape;477;p34"/>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Proof of Work</a:t>
            </a:r>
            <a:endParaRPr/>
          </a:p>
        </p:txBody>
      </p:sp>
      <p:sp>
        <p:nvSpPr>
          <p:cNvPr id="478" name="Google Shape;478;p34"/>
          <p:cNvSpPr/>
          <p:nvPr/>
        </p:nvSpPr>
        <p:spPr>
          <a:xfrm flipH="1">
            <a:off x="1404575" y="2131075"/>
            <a:ext cx="2014800" cy="1621200"/>
          </a:xfrm>
          <a:prstGeom prst="verticalScroll">
            <a:avLst>
              <a:gd fmla="val 12500" name="adj"/>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spcBef>
                <a:spcPts val="0"/>
              </a:spcBef>
              <a:spcAft>
                <a:spcPts val="0"/>
              </a:spcAft>
              <a:buNone/>
            </a:pPr>
            <a:r>
              <a:t/>
            </a:r>
            <a:endParaRPr/>
          </a:p>
        </p:txBody>
      </p:sp>
      <p:sp>
        <p:nvSpPr>
          <p:cNvPr id="479" name="Google Shape;479;p34"/>
          <p:cNvSpPr/>
          <p:nvPr/>
        </p:nvSpPr>
        <p:spPr>
          <a:xfrm>
            <a:off x="1881425" y="3234075"/>
            <a:ext cx="998100" cy="393300"/>
          </a:xfrm>
          <a:prstGeom prst="rect">
            <a:avLst/>
          </a:prstGeom>
          <a:solidFill>
            <a:schemeClr val="lt2"/>
          </a:solidFill>
          <a:ln cap="flat" cmpd="sng" w="2857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480" name="Google Shape;480;p34"/>
          <p:cNvSpPr txBox="1"/>
          <p:nvPr/>
        </p:nvSpPr>
        <p:spPr>
          <a:xfrm>
            <a:off x="1987000" y="3253250"/>
            <a:ext cx="738900" cy="307200"/>
          </a:xfrm>
          <a:prstGeom prst="rect">
            <a:avLst/>
          </a:prstGeom>
          <a:noFill/>
          <a:ln>
            <a:noFill/>
          </a:ln>
        </p:spPr>
        <p:txBody>
          <a:bodyPr anchorCtr="0" anchor="t" bIns="91425" lIns="91425" spcFirstLastPara="1" rIns="91425" wrap="square" tIns="91425">
            <a:noAutofit/>
          </a:bodyPr>
          <a:lstStyle/>
          <a:p>
            <a:pPr indent="0" lvl="0" marL="0" rtl="0">
              <a:spcBef>
                <a:spcPts val="0"/>
              </a:spcBef>
              <a:spcAft>
                <a:spcPts val="0"/>
              </a:spcAft>
              <a:buNone/>
            </a:pPr>
            <a:r>
              <a:rPr lang="en"/>
              <a:t>37212</a:t>
            </a:r>
            <a:endParaRPr/>
          </a:p>
        </p:txBody>
      </p:sp>
      <p:grpSp>
        <p:nvGrpSpPr>
          <p:cNvPr id="481" name="Google Shape;481;p34"/>
          <p:cNvGrpSpPr/>
          <p:nvPr/>
        </p:nvGrpSpPr>
        <p:grpSpPr>
          <a:xfrm>
            <a:off x="518675" y="2467400"/>
            <a:ext cx="688200" cy="1046450"/>
            <a:chOff x="1308425" y="1723525"/>
            <a:chExt cx="688200" cy="1046450"/>
          </a:xfrm>
        </p:grpSpPr>
        <p:sp>
          <p:nvSpPr>
            <p:cNvPr id="482" name="Google Shape;482;p34"/>
            <p:cNvSpPr/>
            <p:nvPr/>
          </p:nvSpPr>
          <p:spPr>
            <a:xfrm>
              <a:off x="1308425" y="2197275"/>
              <a:ext cx="688200" cy="572700"/>
            </a:xfrm>
            <a:prstGeom prst="round2SameRect">
              <a:avLst>
                <a:gd fmla="val 16667" name="adj1"/>
                <a:gd fmla="val 0" name="adj2"/>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483" name="Google Shape;483;p34"/>
            <p:cNvSpPr/>
            <p:nvPr/>
          </p:nvSpPr>
          <p:spPr>
            <a:xfrm>
              <a:off x="1377275" y="1723525"/>
              <a:ext cx="550500" cy="406200"/>
            </a:xfrm>
            <a:prstGeom prst="ellipse">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grpSp>
      <p:sp>
        <p:nvSpPr>
          <p:cNvPr id="484" name="Google Shape;484;p34"/>
          <p:cNvSpPr txBox="1"/>
          <p:nvPr/>
        </p:nvSpPr>
        <p:spPr>
          <a:xfrm>
            <a:off x="1594025" y="2405725"/>
            <a:ext cx="1506300" cy="297600"/>
          </a:xfrm>
          <a:prstGeom prst="rect">
            <a:avLst/>
          </a:prstGeom>
          <a:noFill/>
          <a:ln>
            <a:noFill/>
          </a:ln>
        </p:spPr>
        <p:txBody>
          <a:bodyPr anchorCtr="0" anchor="t" bIns="91425" lIns="91425" spcFirstLastPara="1" rIns="91425" wrap="square" tIns="91425">
            <a:noAutofit/>
          </a:bodyPr>
          <a:lstStyle/>
          <a:p>
            <a:pPr indent="0" lvl="0" marL="0" rtl="0">
              <a:spcBef>
                <a:spcPts val="0"/>
              </a:spcBef>
              <a:spcAft>
                <a:spcPts val="0"/>
              </a:spcAft>
              <a:buNone/>
            </a:pPr>
            <a:r>
              <a:rPr lang="en" sz="1000"/>
              <a:t>Alice owes Bob 100CC</a:t>
            </a:r>
            <a:endParaRPr sz="1000"/>
          </a:p>
        </p:txBody>
      </p:sp>
      <p:sp>
        <p:nvSpPr>
          <p:cNvPr id="485" name="Google Shape;485;p34"/>
          <p:cNvSpPr txBox="1"/>
          <p:nvPr/>
        </p:nvSpPr>
        <p:spPr>
          <a:xfrm>
            <a:off x="1594025" y="2554525"/>
            <a:ext cx="2014800" cy="297600"/>
          </a:xfrm>
          <a:prstGeom prst="rect">
            <a:avLst/>
          </a:prstGeom>
          <a:noFill/>
          <a:ln>
            <a:noFill/>
          </a:ln>
        </p:spPr>
        <p:txBody>
          <a:bodyPr anchorCtr="0" anchor="t" bIns="91425" lIns="91425" spcFirstLastPara="1" rIns="91425" wrap="square" tIns="91425">
            <a:noAutofit/>
          </a:bodyPr>
          <a:lstStyle/>
          <a:p>
            <a:pPr indent="0" lvl="0" marL="0" rtl="0">
              <a:spcBef>
                <a:spcPts val="0"/>
              </a:spcBef>
              <a:spcAft>
                <a:spcPts val="0"/>
              </a:spcAft>
              <a:buNone/>
            </a:pPr>
            <a:r>
              <a:rPr lang="en" sz="1000"/>
              <a:t>Bob owes Charlie 80CC</a:t>
            </a:r>
            <a:endParaRPr sz="1000"/>
          </a:p>
        </p:txBody>
      </p:sp>
      <p:sp>
        <p:nvSpPr>
          <p:cNvPr id="486" name="Google Shape;486;p34"/>
          <p:cNvSpPr txBox="1"/>
          <p:nvPr/>
        </p:nvSpPr>
        <p:spPr>
          <a:xfrm>
            <a:off x="1594025" y="2712925"/>
            <a:ext cx="2014800" cy="297600"/>
          </a:xfrm>
          <a:prstGeom prst="rect">
            <a:avLst/>
          </a:prstGeom>
          <a:noFill/>
          <a:ln>
            <a:noFill/>
          </a:ln>
        </p:spPr>
        <p:txBody>
          <a:bodyPr anchorCtr="0" anchor="t" bIns="91425" lIns="91425" spcFirstLastPara="1" rIns="91425" wrap="square" tIns="91425">
            <a:noAutofit/>
          </a:bodyPr>
          <a:lstStyle/>
          <a:p>
            <a:pPr indent="0" lvl="0" marL="0" rtl="0">
              <a:spcBef>
                <a:spcPts val="0"/>
              </a:spcBef>
              <a:spcAft>
                <a:spcPts val="0"/>
              </a:spcAft>
              <a:buNone/>
            </a:pPr>
            <a:r>
              <a:rPr lang="en" sz="1000"/>
              <a:t>Bob owes Deborah 30CC</a:t>
            </a:r>
            <a:endParaRPr sz="1000"/>
          </a:p>
        </p:txBody>
      </p:sp>
      <p:sp>
        <p:nvSpPr>
          <p:cNvPr id="487" name="Google Shape;487;p34"/>
          <p:cNvSpPr txBox="1"/>
          <p:nvPr/>
        </p:nvSpPr>
        <p:spPr>
          <a:xfrm>
            <a:off x="1593425" y="2890500"/>
            <a:ext cx="2014800" cy="297600"/>
          </a:xfrm>
          <a:prstGeom prst="rect">
            <a:avLst/>
          </a:prstGeom>
          <a:noFill/>
          <a:ln>
            <a:noFill/>
          </a:ln>
        </p:spPr>
        <p:txBody>
          <a:bodyPr anchorCtr="0" anchor="t" bIns="91425" lIns="91425" spcFirstLastPara="1" rIns="91425" wrap="square" tIns="91425">
            <a:noAutofit/>
          </a:bodyPr>
          <a:lstStyle/>
          <a:p>
            <a:pPr indent="0" lvl="0" marL="0" rtl="0">
              <a:spcBef>
                <a:spcPts val="0"/>
              </a:spcBef>
              <a:spcAft>
                <a:spcPts val="0"/>
              </a:spcAft>
              <a:buNone/>
            </a:pPr>
            <a:r>
              <a:rPr lang="en" sz="1000"/>
              <a:t>Alice owes Charlie 500CC</a:t>
            </a:r>
            <a:endParaRPr sz="1000"/>
          </a:p>
        </p:txBody>
      </p:sp>
      <p:sp>
        <p:nvSpPr>
          <p:cNvPr id="488" name="Google Shape;488;p34"/>
          <p:cNvSpPr txBox="1"/>
          <p:nvPr/>
        </p:nvSpPr>
        <p:spPr>
          <a:xfrm>
            <a:off x="564775" y="3010525"/>
            <a:ext cx="738900" cy="451200"/>
          </a:xfrm>
          <a:prstGeom prst="rect">
            <a:avLst/>
          </a:prstGeom>
          <a:noFill/>
          <a:ln>
            <a:noFill/>
          </a:ln>
        </p:spPr>
        <p:txBody>
          <a:bodyPr anchorCtr="0" anchor="t" bIns="91425" lIns="91425" spcFirstLastPara="1" rIns="91425" wrap="square" tIns="91425">
            <a:noAutofit/>
          </a:bodyPr>
          <a:lstStyle/>
          <a:p>
            <a:pPr indent="0" lvl="0" marL="0" rtl="0">
              <a:spcBef>
                <a:spcPts val="0"/>
              </a:spcBef>
              <a:spcAft>
                <a:spcPts val="0"/>
              </a:spcAft>
              <a:buNone/>
            </a:pPr>
            <a:r>
              <a:rPr lang="en"/>
              <a:t>Miner</a:t>
            </a:r>
            <a:endParaRPr/>
          </a:p>
        </p:txBody>
      </p:sp>
      <p:grpSp>
        <p:nvGrpSpPr>
          <p:cNvPr id="489" name="Google Shape;489;p34"/>
          <p:cNvGrpSpPr/>
          <p:nvPr/>
        </p:nvGrpSpPr>
        <p:grpSpPr>
          <a:xfrm>
            <a:off x="5629188" y="1290125"/>
            <a:ext cx="688200" cy="1046450"/>
            <a:chOff x="1308425" y="1723525"/>
            <a:chExt cx="688200" cy="1046450"/>
          </a:xfrm>
        </p:grpSpPr>
        <p:sp>
          <p:nvSpPr>
            <p:cNvPr id="490" name="Google Shape;490;p34"/>
            <p:cNvSpPr/>
            <p:nvPr/>
          </p:nvSpPr>
          <p:spPr>
            <a:xfrm>
              <a:off x="1308425" y="2197275"/>
              <a:ext cx="688200" cy="572700"/>
            </a:xfrm>
            <a:prstGeom prst="round2SameRect">
              <a:avLst>
                <a:gd fmla="val 16667" name="adj1"/>
                <a:gd fmla="val 0" name="adj2"/>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491" name="Google Shape;491;p34"/>
            <p:cNvSpPr/>
            <p:nvPr/>
          </p:nvSpPr>
          <p:spPr>
            <a:xfrm>
              <a:off x="1377275" y="1723525"/>
              <a:ext cx="550500" cy="406200"/>
            </a:xfrm>
            <a:prstGeom prst="ellipse">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grpSp>
      <p:sp>
        <p:nvSpPr>
          <p:cNvPr id="492" name="Google Shape;492;p34"/>
          <p:cNvSpPr txBox="1"/>
          <p:nvPr/>
        </p:nvSpPr>
        <p:spPr>
          <a:xfrm>
            <a:off x="5719488" y="1781800"/>
            <a:ext cx="597900" cy="451200"/>
          </a:xfrm>
          <a:prstGeom prst="rect">
            <a:avLst/>
          </a:prstGeom>
          <a:noFill/>
          <a:ln>
            <a:noFill/>
          </a:ln>
        </p:spPr>
        <p:txBody>
          <a:bodyPr anchorCtr="0" anchor="t" bIns="91425" lIns="91425" spcFirstLastPara="1" rIns="91425" wrap="square" tIns="91425">
            <a:noAutofit/>
          </a:bodyPr>
          <a:lstStyle/>
          <a:p>
            <a:pPr indent="0" lvl="0" marL="0" rtl="0">
              <a:spcBef>
                <a:spcPts val="0"/>
              </a:spcBef>
              <a:spcAft>
                <a:spcPts val="0"/>
              </a:spcAft>
              <a:buNone/>
            </a:pPr>
            <a:r>
              <a:rPr lang="en"/>
              <a:t>Alice</a:t>
            </a:r>
            <a:endParaRPr/>
          </a:p>
        </p:txBody>
      </p:sp>
      <p:sp>
        <p:nvSpPr>
          <p:cNvPr id="493" name="Google Shape;493;p34"/>
          <p:cNvSpPr/>
          <p:nvPr/>
        </p:nvSpPr>
        <p:spPr>
          <a:xfrm flipH="1" rot="-111056">
            <a:off x="3742562" y="2831603"/>
            <a:ext cx="167187" cy="432850"/>
          </a:xfrm>
          <a:prstGeom prst="moon">
            <a:avLst>
              <a:gd fmla="val 50000" name="adj"/>
            </a:avLst>
          </a:prstGeom>
          <a:solidFill>
            <a:srgbClr val="FFFFFF"/>
          </a:solidFill>
          <a:ln cap="flat" cmpd="sng" w="9525">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494" name="Google Shape;494;p34"/>
          <p:cNvSpPr/>
          <p:nvPr/>
        </p:nvSpPr>
        <p:spPr>
          <a:xfrm flipH="1" rot="-117113">
            <a:off x="3823477" y="2644395"/>
            <a:ext cx="308279" cy="796378"/>
          </a:xfrm>
          <a:prstGeom prst="moon">
            <a:avLst>
              <a:gd fmla="val 50000" name="adj"/>
            </a:avLst>
          </a:prstGeom>
          <a:solidFill>
            <a:srgbClr val="FFFFFF"/>
          </a:solidFill>
          <a:ln cap="flat" cmpd="sng" w="9525">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495" name="Google Shape;495;p34"/>
          <p:cNvSpPr/>
          <p:nvPr/>
        </p:nvSpPr>
        <p:spPr>
          <a:xfrm flipH="1" rot="-116332">
            <a:off x="4011147" y="2417133"/>
            <a:ext cx="443354" cy="1146984"/>
          </a:xfrm>
          <a:prstGeom prst="moon">
            <a:avLst>
              <a:gd fmla="val 50000" name="adj"/>
            </a:avLst>
          </a:prstGeom>
          <a:solidFill>
            <a:srgbClr val="FFFFFF"/>
          </a:solidFill>
          <a:ln cap="flat" cmpd="sng" w="9525">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grpSp>
        <p:nvGrpSpPr>
          <p:cNvPr id="496" name="Google Shape;496;p34"/>
          <p:cNvGrpSpPr/>
          <p:nvPr/>
        </p:nvGrpSpPr>
        <p:grpSpPr>
          <a:xfrm>
            <a:off x="6690275" y="1367575"/>
            <a:ext cx="2204250" cy="1621200"/>
            <a:chOff x="6690275" y="1367575"/>
            <a:chExt cx="2204250" cy="1621200"/>
          </a:xfrm>
        </p:grpSpPr>
        <p:sp>
          <p:nvSpPr>
            <p:cNvPr id="497" name="Google Shape;497;p34"/>
            <p:cNvSpPr txBox="1"/>
            <p:nvPr/>
          </p:nvSpPr>
          <p:spPr>
            <a:xfrm>
              <a:off x="7811325" y="1756250"/>
              <a:ext cx="597900" cy="451200"/>
            </a:xfrm>
            <a:prstGeom prst="rect">
              <a:avLst/>
            </a:prstGeom>
            <a:noFill/>
            <a:ln>
              <a:noFill/>
            </a:ln>
          </p:spPr>
          <p:txBody>
            <a:bodyPr anchorCtr="0" anchor="t" bIns="91425" lIns="91425" spcFirstLastPara="1" rIns="91425" wrap="square" tIns="91425">
              <a:noAutofit/>
            </a:bodyPr>
            <a:lstStyle/>
            <a:p>
              <a:pPr indent="0" lvl="0" marL="0" rtl="0">
                <a:spcBef>
                  <a:spcPts val="0"/>
                </a:spcBef>
                <a:spcAft>
                  <a:spcPts val="0"/>
                </a:spcAft>
                <a:buNone/>
              </a:pPr>
              <a:r>
                <a:rPr lang="en"/>
                <a:t>Bob</a:t>
              </a:r>
              <a:endParaRPr/>
            </a:p>
          </p:txBody>
        </p:sp>
        <p:sp>
          <p:nvSpPr>
            <p:cNvPr id="498" name="Google Shape;498;p34"/>
            <p:cNvSpPr/>
            <p:nvPr/>
          </p:nvSpPr>
          <p:spPr>
            <a:xfrm flipH="1">
              <a:off x="6690275" y="1367575"/>
              <a:ext cx="2014800" cy="1621200"/>
            </a:xfrm>
            <a:prstGeom prst="verticalScroll">
              <a:avLst>
                <a:gd fmla="val 12500" name="adj"/>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spcBef>
                  <a:spcPts val="0"/>
                </a:spcBef>
                <a:spcAft>
                  <a:spcPts val="0"/>
                </a:spcAft>
                <a:buNone/>
              </a:pPr>
              <a:r>
                <a:t/>
              </a:r>
              <a:endParaRPr/>
            </a:p>
          </p:txBody>
        </p:sp>
        <p:sp>
          <p:nvSpPr>
            <p:cNvPr id="499" name="Google Shape;499;p34"/>
            <p:cNvSpPr/>
            <p:nvPr/>
          </p:nvSpPr>
          <p:spPr>
            <a:xfrm>
              <a:off x="7167125" y="2470575"/>
              <a:ext cx="998100" cy="393300"/>
            </a:xfrm>
            <a:prstGeom prst="rect">
              <a:avLst/>
            </a:prstGeom>
            <a:solidFill>
              <a:schemeClr val="lt2"/>
            </a:solidFill>
            <a:ln cap="flat" cmpd="sng" w="2857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500" name="Google Shape;500;p34"/>
            <p:cNvSpPr txBox="1"/>
            <p:nvPr/>
          </p:nvSpPr>
          <p:spPr>
            <a:xfrm>
              <a:off x="7272700" y="2489750"/>
              <a:ext cx="738900" cy="307200"/>
            </a:xfrm>
            <a:prstGeom prst="rect">
              <a:avLst/>
            </a:prstGeom>
            <a:noFill/>
            <a:ln>
              <a:noFill/>
            </a:ln>
          </p:spPr>
          <p:txBody>
            <a:bodyPr anchorCtr="0" anchor="t" bIns="91425" lIns="91425" spcFirstLastPara="1" rIns="91425" wrap="square" tIns="91425">
              <a:noAutofit/>
            </a:bodyPr>
            <a:lstStyle/>
            <a:p>
              <a:pPr indent="0" lvl="0" marL="0" rtl="0">
                <a:spcBef>
                  <a:spcPts val="0"/>
                </a:spcBef>
                <a:spcAft>
                  <a:spcPts val="0"/>
                </a:spcAft>
                <a:buNone/>
              </a:pPr>
              <a:r>
                <a:rPr lang="en"/>
                <a:t>37212</a:t>
              </a:r>
              <a:endParaRPr/>
            </a:p>
          </p:txBody>
        </p:sp>
        <p:sp>
          <p:nvSpPr>
            <p:cNvPr id="501" name="Google Shape;501;p34"/>
            <p:cNvSpPr txBox="1"/>
            <p:nvPr/>
          </p:nvSpPr>
          <p:spPr>
            <a:xfrm>
              <a:off x="6879725" y="1642225"/>
              <a:ext cx="1506300" cy="297600"/>
            </a:xfrm>
            <a:prstGeom prst="rect">
              <a:avLst/>
            </a:prstGeom>
            <a:noFill/>
            <a:ln>
              <a:noFill/>
            </a:ln>
          </p:spPr>
          <p:txBody>
            <a:bodyPr anchorCtr="0" anchor="t" bIns="91425" lIns="91425" spcFirstLastPara="1" rIns="91425" wrap="square" tIns="91425">
              <a:noAutofit/>
            </a:bodyPr>
            <a:lstStyle/>
            <a:p>
              <a:pPr indent="0" lvl="0" marL="0" rtl="0">
                <a:spcBef>
                  <a:spcPts val="0"/>
                </a:spcBef>
                <a:spcAft>
                  <a:spcPts val="0"/>
                </a:spcAft>
                <a:buNone/>
              </a:pPr>
              <a:r>
                <a:rPr lang="en" sz="1000"/>
                <a:t>Alice owes Bob 100CC</a:t>
              </a:r>
              <a:endParaRPr sz="1000"/>
            </a:p>
          </p:txBody>
        </p:sp>
        <p:sp>
          <p:nvSpPr>
            <p:cNvPr id="502" name="Google Shape;502;p34"/>
            <p:cNvSpPr txBox="1"/>
            <p:nvPr/>
          </p:nvSpPr>
          <p:spPr>
            <a:xfrm>
              <a:off x="6879725" y="1791025"/>
              <a:ext cx="2014800" cy="297600"/>
            </a:xfrm>
            <a:prstGeom prst="rect">
              <a:avLst/>
            </a:prstGeom>
            <a:noFill/>
            <a:ln>
              <a:noFill/>
            </a:ln>
          </p:spPr>
          <p:txBody>
            <a:bodyPr anchorCtr="0" anchor="t" bIns="91425" lIns="91425" spcFirstLastPara="1" rIns="91425" wrap="square" tIns="91425">
              <a:noAutofit/>
            </a:bodyPr>
            <a:lstStyle/>
            <a:p>
              <a:pPr indent="0" lvl="0" marL="0" rtl="0">
                <a:spcBef>
                  <a:spcPts val="0"/>
                </a:spcBef>
                <a:spcAft>
                  <a:spcPts val="0"/>
                </a:spcAft>
                <a:buNone/>
              </a:pPr>
              <a:r>
                <a:rPr lang="en" sz="1000"/>
                <a:t>Bob owes Charlie 80CC</a:t>
              </a:r>
              <a:endParaRPr sz="1000"/>
            </a:p>
          </p:txBody>
        </p:sp>
        <p:sp>
          <p:nvSpPr>
            <p:cNvPr id="503" name="Google Shape;503;p34"/>
            <p:cNvSpPr txBox="1"/>
            <p:nvPr/>
          </p:nvSpPr>
          <p:spPr>
            <a:xfrm>
              <a:off x="6879725" y="1949425"/>
              <a:ext cx="2014800" cy="297600"/>
            </a:xfrm>
            <a:prstGeom prst="rect">
              <a:avLst/>
            </a:prstGeom>
            <a:noFill/>
            <a:ln>
              <a:noFill/>
            </a:ln>
          </p:spPr>
          <p:txBody>
            <a:bodyPr anchorCtr="0" anchor="t" bIns="91425" lIns="91425" spcFirstLastPara="1" rIns="91425" wrap="square" tIns="91425">
              <a:noAutofit/>
            </a:bodyPr>
            <a:lstStyle/>
            <a:p>
              <a:pPr indent="0" lvl="0" marL="0" rtl="0">
                <a:spcBef>
                  <a:spcPts val="0"/>
                </a:spcBef>
                <a:spcAft>
                  <a:spcPts val="0"/>
                </a:spcAft>
                <a:buNone/>
              </a:pPr>
              <a:r>
                <a:rPr lang="en" sz="1000"/>
                <a:t>Bob owes Deborah 30CC</a:t>
              </a:r>
              <a:endParaRPr sz="1000"/>
            </a:p>
          </p:txBody>
        </p:sp>
        <p:sp>
          <p:nvSpPr>
            <p:cNvPr id="504" name="Google Shape;504;p34"/>
            <p:cNvSpPr txBox="1"/>
            <p:nvPr/>
          </p:nvSpPr>
          <p:spPr>
            <a:xfrm>
              <a:off x="6879125" y="2127000"/>
              <a:ext cx="2014800" cy="297600"/>
            </a:xfrm>
            <a:prstGeom prst="rect">
              <a:avLst/>
            </a:prstGeom>
            <a:noFill/>
            <a:ln>
              <a:noFill/>
            </a:ln>
          </p:spPr>
          <p:txBody>
            <a:bodyPr anchorCtr="0" anchor="t" bIns="91425" lIns="91425" spcFirstLastPara="1" rIns="91425" wrap="square" tIns="91425">
              <a:noAutofit/>
            </a:bodyPr>
            <a:lstStyle/>
            <a:p>
              <a:pPr indent="0" lvl="0" marL="0" rtl="0">
                <a:spcBef>
                  <a:spcPts val="0"/>
                </a:spcBef>
                <a:spcAft>
                  <a:spcPts val="0"/>
                </a:spcAft>
                <a:buNone/>
              </a:pPr>
              <a:r>
                <a:rPr lang="en" sz="1000"/>
                <a:t>Alice owes Charlie 500CC</a:t>
              </a:r>
              <a:endParaRPr sz="1000"/>
            </a:p>
          </p:txBody>
        </p:sp>
      </p:grpSp>
      <p:cxnSp>
        <p:nvCxnSpPr>
          <p:cNvPr id="505" name="Google Shape;505;p34"/>
          <p:cNvCxnSpPr/>
          <p:nvPr/>
        </p:nvCxnSpPr>
        <p:spPr>
          <a:xfrm flipH="1" rot="10800000">
            <a:off x="5929325" y="3085375"/>
            <a:ext cx="996300" cy="666900"/>
          </a:xfrm>
          <a:prstGeom prst="straightConnector1">
            <a:avLst/>
          </a:prstGeom>
          <a:noFill/>
          <a:ln cap="flat" cmpd="sng" w="38100">
            <a:solidFill>
              <a:srgbClr val="CCCCCC"/>
            </a:solidFill>
            <a:prstDash val="solid"/>
            <a:round/>
            <a:headEnd len="med" w="med" type="triangle"/>
            <a:tailEnd len="med" w="med" type="none"/>
          </a:ln>
        </p:spPr>
      </p:cxnSp>
      <p:sp>
        <p:nvSpPr>
          <p:cNvPr id="506" name="Google Shape;506;p34"/>
          <p:cNvSpPr txBox="1"/>
          <p:nvPr/>
        </p:nvSpPr>
        <p:spPr>
          <a:xfrm rot="-2220088">
            <a:off x="5846741" y="2981052"/>
            <a:ext cx="940622" cy="393301"/>
          </a:xfrm>
          <a:prstGeom prst="rect">
            <a:avLst/>
          </a:prstGeom>
          <a:noFill/>
          <a:ln>
            <a:noFill/>
          </a:ln>
        </p:spPr>
        <p:txBody>
          <a:bodyPr anchorCtr="0" anchor="t" bIns="91425" lIns="91425" spcFirstLastPara="1" rIns="91425" wrap="square" tIns="91425">
            <a:noAutofit/>
          </a:bodyPr>
          <a:lstStyle/>
          <a:p>
            <a:pPr indent="0" lvl="0" marL="0" rtl="0">
              <a:spcBef>
                <a:spcPts val="0"/>
              </a:spcBef>
              <a:spcAft>
                <a:spcPts val="0"/>
              </a:spcAft>
              <a:buNone/>
            </a:pPr>
            <a:r>
              <a:rPr lang="en">
                <a:solidFill>
                  <a:srgbClr val="FFFFFF"/>
                </a:solidFill>
              </a:rPr>
              <a:t>SHA-256</a:t>
            </a:r>
            <a:endParaRPr>
              <a:solidFill>
                <a:srgbClr val="FFFFFF"/>
              </a:solidFill>
            </a:endParaRPr>
          </a:p>
        </p:txBody>
      </p:sp>
      <p:sp>
        <p:nvSpPr>
          <p:cNvPr id="507" name="Google Shape;507;p34"/>
          <p:cNvSpPr txBox="1"/>
          <p:nvPr/>
        </p:nvSpPr>
        <p:spPr>
          <a:xfrm>
            <a:off x="5083325" y="3848875"/>
            <a:ext cx="2592900" cy="998100"/>
          </a:xfrm>
          <a:prstGeom prst="rect">
            <a:avLst/>
          </a:prstGeom>
          <a:noFill/>
          <a:ln>
            <a:noFill/>
          </a:ln>
        </p:spPr>
        <p:txBody>
          <a:bodyPr anchorCtr="0" anchor="t" bIns="91425" lIns="91425" spcFirstLastPara="1" rIns="91425" wrap="square" tIns="91425">
            <a:noAutofit/>
          </a:bodyPr>
          <a:lstStyle/>
          <a:p>
            <a:pPr indent="0" lvl="0" marL="0" rtl="0">
              <a:spcBef>
                <a:spcPts val="0"/>
              </a:spcBef>
              <a:spcAft>
                <a:spcPts val="0"/>
              </a:spcAft>
              <a:buNone/>
            </a:pPr>
            <a:r>
              <a:rPr lang="en">
                <a:solidFill>
                  <a:srgbClr val="FFFFFF"/>
                </a:solidFill>
              </a:rPr>
              <a:t>00000000000011100101111010101001010100000010101110101000000101001010….</a:t>
            </a:r>
            <a:endParaRPr>
              <a:solidFill>
                <a:srgbClr val="FFFFFF"/>
              </a:solidFill>
            </a:endParaRPr>
          </a:p>
        </p:txBody>
      </p:sp>
      <p:sp>
        <p:nvSpPr>
          <p:cNvPr id="508" name="Google Shape;508;p34"/>
          <p:cNvSpPr txBox="1"/>
          <p:nvPr/>
        </p:nvSpPr>
        <p:spPr>
          <a:xfrm>
            <a:off x="7875875" y="3848875"/>
            <a:ext cx="829200" cy="422100"/>
          </a:xfrm>
          <a:prstGeom prst="rect">
            <a:avLst/>
          </a:prstGeom>
          <a:noFill/>
          <a:ln>
            <a:noFill/>
          </a:ln>
        </p:spPr>
        <p:txBody>
          <a:bodyPr anchorCtr="0" anchor="t" bIns="91425" lIns="91425" spcFirstLastPara="1" rIns="91425" wrap="square" tIns="91425">
            <a:noAutofit/>
          </a:bodyPr>
          <a:lstStyle/>
          <a:p>
            <a:pPr indent="0" lvl="0" marL="0" rtl="0">
              <a:spcBef>
                <a:spcPts val="0"/>
              </a:spcBef>
              <a:spcAft>
                <a:spcPts val="0"/>
              </a:spcAft>
              <a:buNone/>
            </a:pPr>
            <a:r>
              <a:rPr lang="en">
                <a:solidFill>
                  <a:srgbClr val="FFFFFF"/>
                </a:solidFill>
              </a:rPr>
              <a:t>N = 10</a:t>
            </a:r>
            <a:endParaRPr>
              <a:solidFill>
                <a:srgbClr val="FFFFFF"/>
              </a:solidFill>
            </a:endParaRPr>
          </a:p>
        </p:txBody>
      </p:sp>
      <p:pic>
        <p:nvPicPr>
          <p:cNvPr id="509" name="Google Shape;509;p34"/>
          <p:cNvPicPr preferRelativeResize="0"/>
          <p:nvPr/>
        </p:nvPicPr>
        <p:blipFill>
          <a:blip r:embed="rId3">
            <a:alphaModFix/>
          </a:blip>
          <a:stretch>
            <a:fillRect/>
          </a:stretch>
        </p:blipFill>
        <p:spPr>
          <a:xfrm>
            <a:off x="7857262" y="4179375"/>
            <a:ext cx="866425" cy="866425"/>
          </a:xfrm>
          <a:prstGeom prst="rect">
            <a:avLst/>
          </a:prstGeom>
          <a:noFill/>
          <a:ln>
            <a:noFill/>
          </a:ln>
        </p:spPr>
      </p:pic>
      <p:sp>
        <p:nvSpPr>
          <p:cNvPr id="510" name="Google Shape;510;p34"/>
          <p:cNvSpPr txBox="1"/>
          <p:nvPr>
            <p:ph idx="1" type="body"/>
          </p:nvPr>
        </p:nvSpPr>
        <p:spPr>
          <a:xfrm>
            <a:off x="311700" y="1102100"/>
            <a:ext cx="8520600" cy="508800"/>
          </a:xfrm>
          <a:prstGeom prst="rect">
            <a:avLst/>
          </a:prstGeom>
        </p:spPr>
        <p:txBody>
          <a:bodyPr anchorCtr="0" anchor="t" bIns="91425" lIns="91425" spcFirstLastPara="1" rIns="91425" wrap="square" tIns="91425">
            <a:noAutofit/>
          </a:bodyPr>
          <a:lstStyle/>
          <a:p>
            <a:pPr indent="-342900" lvl="0" marL="457200" rtl="0">
              <a:spcBef>
                <a:spcPts val="0"/>
              </a:spcBef>
              <a:spcAft>
                <a:spcPts val="0"/>
              </a:spcAft>
              <a:buSzPts val="1800"/>
              <a:buChar char="●"/>
            </a:pPr>
            <a:r>
              <a:rPr lang="en"/>
              <a:t>How does Alice know she hasn’t missed</a:t>
            </a:r>
            <a:br>
              <a:rPr lang="en"/>
            </a:br>
            <a:r>
              <a:rPr lang="en"/>
              <a:t>anything?</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510"/>
                                        </p:tgtEl>
                                        <p:attrNameLst>
                                          <p:attrName>style.visibility</p:attrName>
                                        </p:attrNameLst>
                                      </p:cBhvr>
                                      <p:to>
                                        <p:strVal val="visible"/>
                                      </p:to>
                                    </p:set>
                                    <p:animEffect filter="fade" transition="in">
                                      <p:cBhvr>
                                        <p:cTn dur="1000"/>
                                        <p:tgtEl>
                                          <p:spTgt spid="510"/>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514" name="Shape 514"/>
        <p:cNvGrpSpPr/>
        <p:nvPr/>
      </p:nvGrpSpPr>
      <p:grpSpPr>
        <a:xfrm>
          <a:off x="0" y="0"/>
          <a:ext cx="0" cy="0"/>
          <a:chOff x="0" y="0"/>
          <a:chExt cx="0" cy="0"/>
        </a:xfrm>
      </p:grpSpPr>
      <p:grpSp>
        <p:nvGrpSpPr>
          <p:cNvPr id="515" name="Google Shape;515;p35"/>
          <p:cNvGrpSpPr/>
          <p:nvPr/>
        </p:nvGrpSpPr>
        <p:grpSpPr>
          <a:xfrm>
            <a:off x="3442275" y="1724025"/>
            <a:ext cx="2204250" cy="2021100"/>
            <a:chOff x="3442275" y="1724025"/>
            <a:chExt cx="2204250" cy="2021100"/>
          </a:xfrm>
        </p:grpSpPr>
        <p:sp>
          <p:nvSpPr>
            <p:cNvPr id="516" name="Google Shape;516;p35"/>
            <p:cNvSpPr/>
            <p:nvPr/>
          </p:nvSpPr>
          <p:spPr>
            <a:xfrm flipH="1">
              <a:off x="3442275" y="1724025"/>
              <a:ext cx="2014800" cy="2021100"/>
            </a:xfrm>
            <a:prstGeom prst="verticalScroll">
              <a:avLst>
                <a:gd fmla="val 12500" name="adj"/>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spcBef>
                  <a:spcPts val="0"/>
                </a:spcBef>
                <a:spcAft>
                  <a:spcPts val="0"/>
                </a:spcAft>
                <a:buNone/>
              </a:pPr>
              <a:r>
                <a:t/>
              </a:r>
              <a:endParaRPr/>
            </a:p>
          </p:txBody>
        </p:sp>
        <p:sp>
          <p:nvSpPr>
            <p:cNvPr id="517" name="Google Shape;517;p35"/>
            <p:cNvSpPr/>
            <p:nvPr/>
          </p:nvSpPr>
          <p:spPr>
            <a:xfrm>
              <a:off x="3919125" y="3226825"/>
              <a:ext cx="998100" cy="393300"/>
            </a:xfrm>
            <a:prstGeom prst="rect">
              <a:avLst/>
            </a:prstGeom>
            <a:solidFill>
              <a:schemeClr val="lt2"/>
            </a:solidFill>
            <a:ln cap="flat" cmpd="sng" w="2857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518" name="Google Shape;518;p35"/>
            <p:cNvSpPr txBox="1"/>
            <p:nvPr/>
          </p:nvSpPr>
          <p:spPr>
            <a:xfrm>
              <a:off x="3631725" y="2398475"/>
              <a:ext cx="1506300" cy="297600"/>
            </a:xfrm>
            <a:prstGeom prst="rect">
              <a:avLst/>
            </a:prstGeom>
            <a:noFill/>
            <a:ln>
              <a:noFill/>
            </a:ln>
          </p:spPr>
          <p:txBody>
            <a:bodyPr anchorCtr="0" anchor="t" bIns="91425" lIns="91425" spcFirstLastPara="1" rIns="91425" wrap="square" tIns="91425">
              <a:noAutofit/>
            </a:bodyPr>
            <a:lstStyle/>
            <a:p>
              <a:pPr indent="0" lvl="0" marL="0" rtl="0">
                <a:spcBef>
                  <a:spcPts val="0"/>
                </a:spcBef>
                <a:spcAft>
                  <a:spcPts val="0"/>
                </a:spcAft>
                <a:buNone/>
              </a:pPr>
              <a:r>
                <a:rPr lang="en" sz="1000"/>
                <a:t>Alice owes Bob 100CC</a:t>
              </a:r>
              <a:endParaRPr sz="1000"/>
            </a:p>
          </p:txBody>
        </p:sp>
        <p:sp>
          <p:nvSpPr>
            <p:cNvPr id="519" name="Google Shape;519;p35"/>
            <p:cNvSpPr txBox="1"/>
            <p:nvPr/>
          </p:nvSpPr>
          <p:spPr>
            <a:xfrm>
              <a:off x="3631725" y="2547275"/>
              <a:ext cx="2014800" cy="297600"/>
            </a:xfrm>
            <a:prstGeom prst="rect">
              <a:avLst/>
            </a:prstGeom>
            <a:noFill/>
            <a:ln>
              <a:noFill/>
            </a:ln>
          </p:spPr>
          <p:txBody>
            <a:bodyPr anchorCtr="0" anchor="t" bIns="91425" lIns="91425" spcFirstLastPara="1" rIns="91425" wrap="square" tIns="91425">
              <a:noAutofit/>
            </a:bodyPr>
            <a:lstStyle/>
            <a:p>
              <a:pPr indent="0" lvl="0" marL="0" rtl="0">
                <a:spcBef>
                  <a:spcPts val="0"/>
                </a:spcBef>
                <a:spcAft>
                  <a:spcPts val="0"/>
                </a:spcAft>
                <a:buNone/>
              </a:pPr>
              <a:r>
                <a:rPr lang="en" sz="1000"/>
                <a:t>Bob owes Charlie 80CC</a:t>
              </a:r>
              <a:endParaRPr sz="1000"/>
            </a:p>
          </p:txBody>
        </p:sp>
        <p:sp>
          <p:nvSpPr>
            <p:cNvPr id="520" name="Google Shape;520;p35"/>
            <p:cNvSpPr txBox="1"/>
            <p:nvPr/>
          </p:nvSpPr>
          <p:spPr>
            <a:xfrm>
              <a:off x="3631725" y="2705675"/>
              <a:ext cx="2014800" cy="297600"/>
            </a:xfrm>
            <a:prstGeom prst="rect">
              <a:avLst/>
            </a:prstGeom>
            <a:noFill/>
            <a:ln>
              <a:noFill/>
            </a:ln>
          </p:spPr>
          <p:txBody>
            <a:bodyPr anchorCtr="0" anchor="t" bIns="91425" lIns="91425" spcFirstLastPara="1" rIns="91425" wrap="square" tIns="91425">
              <a:noAutofit/>
            </a:bodyPr>
            <a:lstStyle/>
            <a:p>
              <a:pPr indent="0" lvl="0" marL="0" rtl="0">
                <a:spcBef>
                  <a:spcPts val="0"/>
                </a:spcBef>
                <a:spcAft>
                  <a:spcPts val="0"/>
                </a:spcAft>
                <a:buNone/>
              </a:pPr>
              <a:r>
                <a:rPr lang="en" sz="1000"/>
                <a:t>Bob owes Deborah 30CC</a:t>
              </a:r>
              <a:endParaRPr sz="1000"/>
            </a:p>
          </p:txBody>
        </p:sp>
        <p:sp>
          <p:nvSpPr>
            <p:cNvPr id="521" name="Google Shape;521;p35"/>
            <p:cNvSpPr txBox="1"/>
            <p:nvPr/>
          </p:nvSpPr>
          <p:spPr>
            <a:xfrm>
              <a:off x="3631125" y="2883250"/>
              <a:ext cx="2014800" cy="297600"/>
            </a:xfrm>
            <a:prstGeom prst="rect">
              <a:avLst/>
            </a:prstGeom>
            <a:noFill/>
            <a:ln>
              <a:noFill/>
            </a:ln>
          </p:spPr>
          <p:txBody>
            <a:bodyPr anchorCtr="0" anchor="t" bIns="91425" lIns="91425" spcFirstLastPara="1" rIns="91425" wrap="square" tIns="91425">
              <a:noAutofit/>
            </a:bodyPr>
            <a:lstStyle/>
            <a:p>
              <a:pPr indent="0" lvl="0" marL="0" rtl="0">
                <a:spcBef>
                  <a:spcPts val="0"/>
                </a:spcBef>
                <a:spcAft>
                  <a:spcPts val="0"/>
                </a:spcAft>
                <a:buNone/>
              </a:pPr>
              <a:r>
                <a:rPr lang="en" sz="1000"/>
                <a:t>Alice owes Charlie 500CC</a:t>
              </a:r>
              <a:endParaRPr sz="1000"/>
            </a:p>
          </p:txBody>
        </p:sp>
      </p:grpSp>
      <p:sp>
        <p:nvSpPr>
          <p:cNvPr id="522" name="Google Shape;522;p35"/>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
              <a:t>Proof of Work</a:t>
            </a:r>
            <a:endParaRPr/>
          </a:p>
        </p:txBody>
      </p:sp>
      <p:sp>
        <p:nvSpPr>
          <p:cNvPr id="523" name="Google Shape;523;p35"/>
          <p:cNvSpPr/>
          <p:nvPr/>
        </p:nvSpPr>
        <p:spPr>
          <a:xfrm>
            <a:off x="3904875" y="2057650"/>
            <a:ext cx="998100" cy="393300"/>
          </a:xfrm>
          <a:prstGeom prst="rect">
            <a:avLst/>
          </a:prstGeom>
          <a:solidFill>
            <a:schemeClr val="lt2"/>
          </a:solidFill>
          <a:ln cap="flat" cmpd="sng" w="2857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grpSp>
        <p:nvGrpSpPr>
          <p:cNvPr id="524" name="Google Shape;524;p35"/>
          <p:cNvGrpSpPr/>
          <p:nvPr/>
        </p:nvGrpSpPr>
        <p:grpSpPr>
          <a:xfrm>
            <a:off x="510925" y="1745450"/>
            <a:ext cx="2203650" cy="2021100"/>
            <a:chOff x="510925" y="1745450"/>
            <a:chExt cx="2203650" cy="2021100"/>
          </a:xfrm>
        </p:grpSpPr>
        <p:sp>
          <p:nvSpPr>
            <p:cNvPr id="525" name="Google Shape;525;p35"/>
            <p:cNvSpPr/>
            <p:nvPr/>
          </p:nvSpPr>
          <p:spPr>
            <a:xfrm flipH="1">
              <a:off x="510925" y="1745450"/>
              <a:ext cx="2014800" cy="2021100"/>
            </a:xfrm>
            <a:prstGeom prst="verticalScroll">
              <a:avLst>
                <a:gd fmla="val 12500" name="adj"/>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spcBef>
                  <a:spcPts val="0"/>
                </a:spcBef>
                <a:spcAft>
                  <a:spcPts val="0"/>
                </a:spcAft>
                <a:buNone/>
              </a:pPr>
              <a:r>
                <a:t/>
              </a:r>
              <a:endParaRPr/>
            </a:p>
          </p:txBody>
        </p:sp>
        <p:sp>
          <p:nvSpPr>
            <p:cNvPr id="526" name="Google Shape;526;p35"/>
            <p:cNvSpPr/>
            <p:nvPr/>
          </p:nvSpPr>
          <p:spPr>
            <a:xfrm>
              <a:off x="987775" y="3248250"/>
              <a:ext cx="998100" cy="393300"/>
            </a:xfrm>
            <a:prstGeom prst="rect">
              <a:avLst/>
            </a:prstGeom>
            <a:solidFill>
              <a:schemeClr val="lt2"/>
            </a:solidFill>
            <a:ln cap="flat" cmpd="sng" w="2857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527" name="Google Shape;527;p35"/>
            <p:cNvSpPr txBox="1"/>
            <p:nvPr/>
          </p:nvSpPr>
          <p:spPr>
            <a:xfrm>
              <a:off x="1093350" y="3267425"/>
              <a:ext cx="738900" cy="307200"/>
            </a:xfrm>
            <a:prstGeom prst="rect">
              <a:avLst/>
            </a:prstGeom>
            <a:noFill/>
            <a:ln>
              <a:noFill/>
            </a:ln>
          </p:spPr>
          <p:txBody>
            <a:bodyPr anchorCtr="0" anchor="t" bIns="91425" lIns="91425" spcFirstLastPara="1" rIns="91425" wrap="square" tIns="91425">
              <a:noAutofit/>
            </a:bodyPr>
            <a:lstStyle/>
            <a:p>
              <a:pPr indent="0" lvl="0" marL="0" rtl="0">
                <a:spcBef>
                  <a:spcPts val="0"/>
                </a:spcBef>
                <a:spcAft>
                  <a:spcPts val="0"/>
                </a:spcAft>
                <a:buNone/>
              </a:pPr>
              <a:r>
                <a:rPr lang="en"/>
                <a:t>01482</a:t>
              </a:r>
              <a:endParaRPr/>
            </a:p>
          </p:txBody>
        </p:sp>
        <p:sp>
          <p:nvSpPr>
            <p:cNvPr id="528" name="Google Shape;528;p35"/>
            <p:cNvSpPr txBox="1"/>
            <p:nvPr/>
          </p:nvSpPr>
          <p:spPr>
            <a:xfrm>
              <a:off x="700375" y="2419900"/>
              <a:ext cx="1506300" cy="297600"/>
            </a:xfrm>
            <a:prstGeom prst="rect">
              <a:avLst/>
            </a:prstGeom>
            <a:noFill/>
            <a:ln>
              <a:noFill/>
            </a:ln>
          </p:spPr>
          <p:txBody>
            <a:bodyPr anchorCtr="0" anchor="t" bIns="91425" lIns="91425" spcFirstLastPara="1" rIns="91425" wrap="square" tIns="91425">
              <a:noAutofit/>
            </a:bodyPr>
            <a:lstStyle/>
            <a:p>
              <a:pPr indent="0" lvl="0" marL="0" rtl="0">
                <a:spcBef>
                  <a:spcPts val="0"/>
                </a:spcBef>
                <a:spcAft>
                  <a:spcPts val="0"/>
                </a:spcAft>
                <a:buNone/>
              </a:pPr>
              <a:r>
                <a:rPr lang="en" sz="1000"/>
                <a:t>Eve owes Fred 20CC</a:t>
              </a:r>
              <a:endParaRPr sz="1000"/>
            </a:p>
          </p:txBody>
        </p:sp>
        <p:sp>
          <p:nvSpPr>
            <p:cNvPr id="529" name="Google Shape;529;p35"/>
            <p:cNvSpPr txBox="1"/>
            <p:nvPr/>
          </p:nvSpPr>
          <p:spPr>
            <a:xfrm>
              <a:off x="700375" y="2568700"/>
              <a:ext cx="1609500" cy="297600"/>
            </a:xfrm>
            <a:prstGeom prst="rect">
              <a:avLst/>
            </a:prstGeom>
            <a:noFill/>
            <a:ln>
              <a:noFill/>
            </a:ln>
          </p:spPr>
          <p:txBody>
            <a:bodyPr anchorCtr="0" anchor="t" bIns="91425" lIns="91425" spcFirstLastPara="1" rIns="91425" wrap="square" tIns="91425">
              <a:noAutofit/>
            </a:bodyPr>
            <a:lstStyle/>
            <a:p>
              <a:pPr indent="0" lvl="0" marL="0" rtl="0">
                <a:spcBef>
                  <a:spcPts val="0"/>
                </a:spcBef>
                <a:spcAft>
                  <a:spcPts val="0"/>
                </a:spcAft>
                <a:buNone/>
              </a:pPr>
              <a:r>
                <a:rPr lang="en" sz="1000"/>
                <a:t>Fred</a:t>
              </a:r>
              <a:r>
                <a:rPr lang="en" sz="1000"/>
                <a:t> owes Gina 123CC</a:t>
              </a:r>
              <a:endParaRPr sz="1000"/>
            </a:p>
          </p:txBody>
        </p:sp>
        <p:sp>
          <p:nvSpPr>
            <p:cNvPr id="530" name="Google Shape;530;p35"/>
            <p:cNvSpPr txBox="1"/>
            <p:nvPr/>
          </p:nvSpPr>
          <p:spPr>
            <a:xfrm>
              <a:off x="700375" y="2727100"/>
              <a:ext cx="1549800" cy="297600"/>
            </a:xfrm>
            <a:prstGeom prst="rect">
              <a:avLst/>
            </a:prstGeom>
            <a:noFill/>
            <a:ln>
              <a:noFill/>
            </a:ln>
          </p:spPr>
          <p:txBody>
            <a:bodyPr anchorCtr="0" anchor="t" bIns="91425" lIns="91425" spcFirstLastPara="1" rIns="91425" wrap="square" tIns="91425">
              <a:noAutofit/>
            </a:bodyPr>
            <a:lstStyle/>
            <a:p>
              <a:pPr indent="0" lvl="0" marL="0" rtl="0">
                <a:spcBef>
                  <a:spcPts val="0"/>
                </a:spcBef>
                <a:spcAft>
                  <a:spcPts val="0"/>
                </a:spcAft>
                <a:buNone/>
              </a:pPr>
              <a:r>
                <a:rPr lang="en" sz="1000"/>
                <a:t>Fred ows Harold 10CC</a:t>
              </a:r>
              <a:endParaRPr sz="1000"/>
            </a:p>
          </p:txBody>
        </p:sp>
        <p:sp>
          <p:nvSpPr>
            <p:cNvPr id="531" name="Google Shape;531;p35"/>
            <p:cNvSpPr txBox="1"/>
            <p:nvPr/>
          </p:nvSpPr>
          <p:spPr>
            <a:xfrm>
              <a:off x="699775" y="2904675"/>
              <a:ext cx="2014800" cy="297600"/>
            </a:xfrm>
            <a:prstGeom prst="rect">
              <a:avLst/>
            </a:prstGeom>
            <a:noFill/>
            <a:ln>
              <a:noFill/>
            </a:ln>
          </p:spPr>
          <p:txBody>
            <a:bodyPr anchorCtr="0" anchor="t" bIns="91425" lIns="91425" spcFirstLastPara="1" rIns="91425" wrap="square" tIns="91425">
              <a:noAutofit/>
            </a:bodyPr>
            <a:lstStyle/>
            <a:p>
              <a:pPr indent="0" lvl="0" marL="0" rtl="0">
                <a:spcBef>
                  <a:spcPts val="0"/>
                </a:spcBef>
                <a:spcAft>
                  <a:spcPts val="0"/>
                </a:spcAft>
                <a:buNone/>
              </a:pPr>
              <a:r>
                <a:rPr lang="en" sz="1000"/>
                <a:t>Gina </a:t>
              </a:r>
              <a:r>
                <a:rPr lang="en" sz="1000"/>
                <a:t>owes Eve 500CC</a:t>
              </a:r>
              <a:endParaRPr sz="1000"/>
            </a:p>
          </p:txBody>
        </p:sp>
      </p:grpSp>
      <p:grpSp>
        <p:nvGrpSpPr>
          <p:cNvPr id="532" name="Google Shape;532;p35"/>
          <p:cNvGrpSpPr/>
          <p:nvPr/>
        </p:nvGrpSpPr>
        <p:grpSpPr>
          <a:xfrm>
            <a:off x="2571750" y="2007648"/>
            <a:ext cx="1631100" cy="740327"/>
            <a:chOff x="2571750" y="2007648"/>
            <a:chExt cx="1631100" cy="740327"/>
          </a:xfrm>
        </p:grpSpPr>
        <p:cxnSp>
          <p:nvCxnSpPr>
            <p:cNvPr id="533" name="Google Shape;533;p35"/>
            <p:cNvCxnSpPr/>
            <p:nvPr/>
          </p:nvCxnSpPr>
          <p:spPr>
            <a:xfrm flipH="1" rot="10800000">
              <a:off x="2571750" y="2283575"/>
              <a:ext cx="1631100" cy="464400"/>
            </a:xfrm>
            <a:prstGeom prst="curvedConnector3">
              <a:avLst>
                <a:gd fmla="val 50000" name="adj1"/>
              </a:avLst>
            </a:prstGeom>
            <a:noFill/>
            <a:ln cap="flat" cmpd="sng" w="28575">
              <a:solidFill>
                <a:srgbClr val="FFFF00"/>
              </a:solidFill>
              <a:prstDash val="solid"/>
              <a:round/>
              <a:headEnd len="med" w="med" type="oval"/>
              <a:tailEnd len="med" w="med" type="triangle"/>
            </a:ln>
          </p:spPr>
        </p:cxnSp>
        <p:sp>
          <p:nvSpPr>
            <p:cNvPr id="534" name="Google Shape;534;p35"/>
            <p:cNvSpPr txBox="1"/>
            <p:nvPr/>
          </p:nvSpPr>
          <p:spPr>
            <a:xfrm rot="-1017319">
              <a:off x="2615910" y="2140406"/>
              <a:ext cx="977280" cy="448784"/>
            </a:xfrm>
            <a:prstGeom prst="rect">
              <a:avLst/>
            </a:prstGeom>
            <a:noFill/>
            <a:ln>
              <a:noFill/>
            </a:ln>
          </p:spPr>
          <p:txBody>
            <a:bodyPr anchorCtr="0" anchor="t" bIns="91425" lIns="91425" spcFirstLastPara="1" rIns="91425" wrap="square" tIns="91425">
              <a:noAutofit/>
            </a:bodyPr>
            <a:lstStyle/>
            <a:p>
              <a:pPr indent="0" lvl="0" marL="0">
                <a:spcBef>
                  <a:spcPts val="0"/>
                </a:spcBef>
                <a:spcAft>
                  <a:spcPts val="0"/>
                </a:spcAft>
                <a:buNone/>
              </a:pPr>
              <a:r>
                <a:rPr lang="en">
                  <a:solidFill>
                    <a:srgbClr val="FFFF00"/>
                  </a:solidFill>
                </a:rPr>
                <a:t>SHA-256</a:t>
              </a:r>
              <a:endParaRPr>
                <a:solidFill>
                  <a:srgbClr val="FFFF00"/>
                </a:solidFill>
              </a:endParaRPr>
            </a:p>
          </p:txBody>
        </p:sp>
      </p:grpSp>
      <p:grpSp>
        <p:nvGrpSpPr>
          <p:cNvPr id="535" name="Google Shape;535;p35"/>
          <p:cNvGrpSpPr/>
          <p:nvPr/>
        </p:nvGrpSpPr>
        <p:grpSpPr>
          <a:xfrm>
            <a:off x="-389150" y="1674025"/>
            <a:ext cx="8808500" cy="2021100"/>
            <a:chOff x="-389150" y="1674025"/>
            <a:chExt cx="8808500" cy="2021100"/>
          </a:xfrm>
        </p:grpSpPr>
        <p:sp>
          <p:nvSpPr>
            <p:cNvPr id="536" name="Google Shape;536;p35"/>
            <p:cNvSpPr txBox="1"/>
            <p:nvPr/>
          </p:nvSpPr>
          <p:spPr>
            <a:xfrm>
              <a:off x="4024700" y="3246000"/>
              <a:ext cx="738900" cy="307200"/>
            </a:xfrm>
            <a:prstGeom prst="rect">
              <a:avLst/>
            </a:prstGeom>
            <a:noFill/>
            <a:ln>
              <a:noFill/>
            </a:ln>
          </p:spPr>
          <p:txBody>
            <a:bodyPr anchorCtr="0" anchor="t" bIns="91425" lIns="91425" spcFirstLastPara="1" rIns="91425" wrap="square" tIns="91425">
              <a:noAutofit/>
            </a:bodyPr>
            <a:lstStyle/>
            <a:p>
              <a:pPr indent="0" lvl="0" marL="0" rtl="0">
                <a:spcBef>
                  <a:spcPts val="0"/>
                </a:spcBef>
                <a:spcAft>
                  <a:spcPts val="0"/>
                </a:spcAft>
                <a:buNone/>
              </a:pPr>
              <a:r>
                <a:rPr lang="en"/>
                <a:t>37212</a:t>
              </a:r>
              <a:endParaRPr/>
            </a:p>
          </p:txBody>
        </p:sp>
        <p:grpSp>
          <p:nvGrpSpPr>
            <p:cNvPr id="537" name="Google Shape;537;p35"/>
            <p:cNvGrpSpPr/>
            <p:nvPr/>
          </p:nvGrpSpPr>
          <p:grpSpPr>
            <a:xfrm>
              <a:off x="-389150" y="1674025"/>
              <a:ext cx="8808500" cy="2021100"/>
              <a:chOff x="-389150" y="1674025"/>
              <a:chExt cx="8808500" cy="2021100"/>
            </a:xfrm>
          </p:grpSpPr>
          <p:sp>
            <p:nvSpPr>
              <p:cNvPr id="538" name="Google Shape;538;p35"/>
              <p:cNvSpPr/>
              <p:nvPr/>
            </p:nvSpPr>
            <p:spPr>
              <a:xfrm>
                <a:off x="973525" y="2079075"/>
                <a:ext cx="998100" cy="393300"/>
              </a:xfrm>
              <a:prstGeom prst="rect">
                <a:avLst/>
              </a:prstGeom>
              <a:solidFill>
                <a:schemeClr val="lt2"/>
              </a:solidFill>
              <a:ln cap="flat" cmpd="sng" w="2857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spcBef>
                    <a:spcPts val="0"/>
                  </a:spcBef>
                  <a:spcAft>
                    <a:spcPts val="0"/>
                  </a:spcAft>
                  <a:buNone/>
                </a:pPr>
                <a:r>
                  <a:t/>
                </a:r>
                <a:endParaRPr/>
              </a:p>
            </p:txBody>
          </p:sp>
          <p:grpSp>
            <p:nvGrpSpPr>
              <p:cNvPr id="539" name="Google Shape;539;p35"/>
              <p:cNvGrpSpPr/>
              <p:nvPr/>
            </p:nvGrpSpPr>
            <p:grpSpPr>
              <a:xfrm>
                <a:off x="-389150" y="1674025"/>
                <a:ext cx="8808500" cy="2021100"/>
                <a:chOff x="-389150" y="1674025"/>
                <a:chExt cx="8808500" cy="2021100"/>
              </a:xfrm>
            </p:grpSpPr>
            <p:grpSp>
              <p:nvGrpSpPr>
                <p:cNvPr id="540" name="Google Shape;540;p35"/>
                <p:cNvGrpSpPr/>
                <p:nvPr/>
              </p:nvGrpSpPr>
              <p:grpSpPr>
                <a:xfrm>
                  <a:off x="-192875" y="1674025"/>
                  <a:ext cx="8612225" cy="2021100"/>
                  <a:chOff x="-192875" y="1674025"/>
                  <a:chExt cx="8612225" cy="2021100"/>
                </a:xfrm>
              </p:grpSpPr>
              <p:cxnSp>
                <p:nvCxnSpPr>
                  <p:cNvPr id="541" name="Google Shape;541;p35"/>
                  <p:cNvCxnSpPr/>
                  <p:nvPr/>
                </p:nvCxnSpPr>
                <p:spPr>
                  <a:xfrm flipH="1" rot="10800000">
                    <a:off x="-192875" y="2269275"/>
                    <a:ext cx="1631100" cy="464400"/>
                  </a:xfrm>
                  <a:prstGeom prst="curvedConnector3">
                    <a:avLst>
                      <a:gd fmla="val 50000" name="adj1"/>
                    </a:avLst>
                  </a:prstGeom>
                  <a:noFill/>
                  <a:ln cap="flat" cmpd="sng" w="28575">
                    <a:solidFill>
                      <a:srgbClr val="FFFF00"/>
                    </a:solidFill>
                    <a:prstDash val="solid"/>
                    <a:round/>
                    <a:headEnd len="med" w="med" type="oval"/>
                    <a:tailEnd len="med" w="med" type="triangle"/>
                  </a:ln>
                </p:spPr>
              </p:cxnSp>
              <p:sp>
                <p:nvSpPr>
                  <p:cNvPr id="542" name="Google Shape;542;p35"/>
                  <p:cNvSpPr/>
                  <p:nvPr/>
                </p:nvSpPr>
                <p:spPr>
                  <a:xfrm flipH="1">
                    <a:off x="6404550" y="1674025"/>
                    <a:ext cx="2014800" cy="2021100"/>
                  </a:xfrm>
                  <a:prstGeom prst="verticalScroll">
                    <a:avLst>
                      <a:gd fmla="val 12500" name="adj"/>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spcBef>
                        <a:spcPts val="0"/>
                      </a:spcBef>
                      <a:spcAft>
                        <a:spcPts val="0"/>
                      </a:spcAft>
                      <a:buNone/>
                    </a:pPr>
                    <a:r>
                      <a:t/>
                    </a:r>
                    <a:endParaRPr/>
                  </a:p>
                </p:txBody>
              </p:sp>
              <p:sp>
                <p:nvSpPr>
                  <p:cNvPr id="543" name="Google Shape;543;p35"/>
                  <p:cNvSpPr/>
                  <p:nvPr/>
                </p:nvSpPr>
                <p:spPr>
                  <a:xfrm>
                    <a:off x="6881400" y="3176825"/>
                    <a:ext cx="998100" cy="393300"/>
                  </a:xfrm>
                  <a:prstGeom prst="rect">
                    <a:avLst/>
                  </a:prstGeom>
                  <a:solidFill>
                    <a:schemeClr val="lt2"/>
                  </a:solidFill>
                  <a:ln cap="flat" cmpd="sng" w="2857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544" name="Google Shape;544;p35"/>
                  <p:cNvSpPr txBox="1"/>
                  <p:nvPr/>
                </p:nvSpPr>
                <p:spPr>
                  <a:xfrm>
                    <a:off x="7106050" y="3172175"/>
                    <a:ext cx="738900" cy="307200"/>
                  </a:xfrm>
                  <a:prstGeom prst="rect">
                    <a:avLst/>
                  </a:prstGeom>
                  <a:noFill/>
                  <a:ln>
                    <a:noFill/>
                  </a:ln>
                </p:spPr>
                <p:txBody>
                  <a:bodyPr anchorCtr="0" anchor="t" bIns="91425" lIns="91425" spcFirstLastPara="1" rIns="91425" wrap="square" tIns="91425">
                    <a:noAutofit/>
                  </a:bodyPr>
                  <a:lstStyle/>
                  <a:p>
                    <a:pPr indent="0" lvl="0" marL="0" rtl="0">
                      <a:spcBef>
                        <a:spcPts val="0"/>
                      </a:spcBef>
                      <a:spcAft>
                        <a:spcPts val="0"/>
                      </a:spcAft>
                      <a:buNone/>
                    </a:pPr>
                    <a:r>
                      <a:rPr lang="en"/>
                      <a:t>???</a:t>
                    </a:r>
                    <a:endParaRPr/>
                  </a:p>
                </p:txBody>
              </p:sp>
              <p:sp>
                <p:nvSpPr>
                  <p:cNvPr id="545" name="Google Shape;545;p35"/>
                  <p:cNvSpPr/>
                  <p:nvPr/>
                </p:nvSpPr>
                <p:spPr>
                  <a:xfrm>
                    <a:off x="6867150" y="2007650"/>
                    <a:ext cx="998100" cy="393300"/>
                  </a:xfrm>
                  <a:prstGeom prst="rect">
                    <a:avLst/>
                  </a:prstGeom>
                  <a:solidFill>
                    <a:schemeClr val="lt2"/>
                  </a:solidFill>
                  <a:ln cap="flat" cmpd="sng" w="2857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spcBef>
                        <a:spcPts val="0"/>
                      </a:spcBef>
                      <a:spcAft>
                        <a:spcPts val="0"/>
                      </a:spcAft>
                      <a:buNone/>
                    </a:pPr>
                    <a:r>
                      <a:t/>
                    </a:r>
                    <a:endParaRPr/>
                  </a:p>
                </p:txBody>
              </p:sp>
              <p:cxnSp>
                <p:nvCxnSpPr>
                  <p:cNvPr id="546" name="Google Shape;546;p35"/>
                  <p:cNvCxnSpPr/>
                  <p:nvPr/>
                </p:nvCxnSpPr>
                <p:spPr>
                  <a:xfrm flipH="1" rot="10800000">
                    <a:off x="5534025" y="2233575"/>
                    <a:ext cx="1631100" cy="464400"/>
                  </a:xfrm>
                  <a:prstGeom prst="curvedConnector3">
                    <a:avLst>
                      <a:gd fmla="val 50000" name="adj1"/>
                    </a:avLst>
                  </a:prstGeom>
                  <a:noFill/>
                  <a:ln cap="flat" cmpd="sng" w="28575">
                    <a:solidFill>
                      <a:srgbClr val="FFFF00"/>
                    </a:solidFill>
                    <a:prstDash val="solid"/>
                    <a:round/>
                    <a:headEnd len="med" w="med" type="oval"/>
                    <a:tailEnd len="med" w="med" type="triangle"/>
                  </a:ln>
                </p:spPr>
              </p:cxnSp>
              <p:sp>
                <p:nvSpPr>
                  <p:cNvPr id="547" name="Google Shape;547;p35"/>
                  <p:cNvSpPr txBox="1"/>
                  <p:nvPr/>
                </p:nvSpPr>
                <p:spPr>
                  <a:xfrm>
                    <a:off x="6869900" y="2605075"/>
                    <a:ext cx="1035900" cy="381000"/>
                  </a:xfrm>
                  <a:prstGeom prst="rect">
                    <a:avLst/>
                  </a:prstGeom>
                  <a:noFill/>
                  <a:ln>
                    <a:noFill/>
                  </a:ln>
                </p:spPr>
                <p:txBody>
                  <a:bodyPr anchorCtr="0" anchor="t" bIns="91425" lIns="91425" spcFirstLastPara="1" rIns="91425" wrap="square" tIns="91425">
                    <a:noAutofit/>
                  </a:bodyPr>
                  <a:lstStyle/>
                  <a:p>
                    <a:pPr indent="0" lvl="0" marL="0">
                      <a:spcBef>
                        <a:spcPts val="0"/>
                      </a:spcBef>
                      <a:spcAft>
                        <a:spcPts val="0"/>
                      </a:spcAft>
                      <a:buNone/>
                    </a:pPr>
                    <a:r>
                      <a:rPr lang="en"/>
                      <a:t>...</a:t>
                    </a:r>
                    <a:endParaRPr/>
                  </a:p>
                </p:txBody>
              </p:sp>
            </p:grpSp>
            <p:sp>
              <p:nvSpPr>
                <p:cNvPr id="548" name="Google Shape;548;p35"/>
                <p:cNvSpPr txBox="1"/>
                <p:nvPr/>
              </p:nvSpPr>
              <p:spPr>
                <a:xfrm rot="-1017319">
                  <a:off x="5625835" y="2051331"/>
                  <a:ext cx="977280" cy="448784"/>
                </a:xfrm>
                <a:prstGeom prst="rect">
                  <a:avLst/>
                </a:prstGeom>
                <a:noFill/>
                <a:ln>
                  <a:noFill/>
                </a:ln>
              </p:spPr>
              <p:txBody>
                <a:bodyPr anchorCtr="0" anchor="t" bIns="91425" lIns="91425" spcFirstLastPara="1" rIns="91425" wrap="square" tIns="91425">
                  <a:noAutofit/>
                </a:bodyPr>
                <a:lstStyle/>
                <a:p>
                  <a:pPr indent="0" lvl="0" marL="0" rtl="0">
                    <a:spcBef>
                      <a:spcPts val="0"/>
                    </a:spcBef>
                    <a:spcAft>
                      <a:spcPts val="0"/>
                    </a:spcAft>
                    <a:buNone/>
                  </a:pPr>
                  <a:r>
                    <a:rPr lang="en">
                      <a:solidFill>
                        <a:srgbClr val="FFFF00"/>
                      </a:solidFill>
                    </a:rPr>
                    <a:t>SHA-256</a:t>
                  </a:r>
                  <a:endParaRPr>
                    <a:solidFill>
                      <a:srgbClr val="FFFF00"/>
                    </a:solidFill>
                  </a:endParaRPr>
                </a:p>
              </p:txBody>
            </p:sp>
            <p:sp>
              <p:nvSpPr>
                <p:cNvPr id="549" name="Google Shape;549;p35"/>
                <p:cNvSpPr txBox="1"/>
                <p:nvPr/>
              </p:nvSpPr>
              <p:spPr>
                <a:xfrm rot="-1017319">
                  <a:off x="-344990" y="2211831"/>
                  <a:ext cx="977280" cy="448784"/>
                </a:xfrm>
                <a:prstGeom prst="rect">
                  <a:avLst/>
                </a:prstGeom>
                <a:noFill/>
                <a:ln>
                  <a:noFill/>
                </a:ln>
              </p:spPr>
              <p:txBody>
                <a:bodyPr anchorCtr="0" anchor="t" bIns="91425" lIns="91425" spcFirstLastPara="1" rIns="91425" wrap="square" tIns="91425">
                  <a:noAutofit/>
                </a:bodyPr>
                <a:lstStyle/>
                <a:p>
                  <a:pPr indent="0" lvl="0" marL="0" rtl="0">
                    <a:spcBef>
                      <a:spcPts val="0"/>
                    </a:spcBef>
                    <a:spcAft>
                      <a:spcPts val="0"/>
                    </a:spcAft>
                    <a:buNone/>
                  </a:pPr>
                  <a:r>
                    <a:rPr lang="en">
                      <a:solidFill>
                        <a:srgbClr val="FFFF00"/>
                      </a:solidFill>
                    </a:rPr>
                    <a:t>SHA-256</a:t>
                  </a:r>
                  <a:endParaRPr>
                    <a:solidFill>
                      <a:srgbClr val="FFFF00"/>
                    </a:solidFill>
                  </a:endParaRPr>
                </a:p>
              </p:txBody>
            </p:sp>
          </p:grpSp>
        </p:grpSp>
      </p:grpSp>
      <p:sp>
        <p:nvSpPr>
          <p:cNvPr id="550" name="Google Shape;550;p35"/>
          <p:cNvSpPr txBox="1"/>
          <p:nvPr/>
        </p:nvSpPr>
        <p:spPr>
          <a:xfrm>
            <a:off x="3628450" y="4351425"/>
            <a:ext cx="2260500" cy="572700"/>
          </a:xfrm>
          <a:prstGeom prst="rect">
            <a:avLst/>
          </a:prstGeom>
          <a:noFill/>
          <a:ln>
            <a:noFill/>
          </a:ln>
        </p:spPr>
        <p:txBody>
          <a:bodyPr anchorCtr="0" anchor="t" bIns="91425" lIns="91425" spcFirstLastPara="1" rIns="91425" wrap="square" tIns="91425">
            <a:noAutofit/>
          </a:bodyPr>
          <a:lstStyle/>
          <a:p>
            <a:pPr indent="0" lvl="0" marL="0">
              <a:spcBef>
                <a:spcPts val="0"/>
              </a:spcBef>
              <a:spcAft>
                <a:spcPts val="0"/>
              </a:spcAft>
              <a:buNone/>
            </a:pPr>
            <a:r>
              <a:rPr b="1" lang="en" sz="1800">
                <a:solidFill>
                  <a:srgbClr val="E06666"/>
                </a:solidFill>
              </a:rPr>
              <a:t>BLOCKCHAIN</a:t>
            </a:r>
            <a:endParaRPr b="1" sz="1800">
              <a:solidFill>
                <a:srgbClr val="E06666"/>
              </a:solidFill>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523"/>
                                        </p:tgtEl>
                                        <p:attrNameLst>
                                          <p:attrName>style.visibility</p:attrName>
                                        </p:attrNameLst>
                                      </p:cBhvr>
                                      <p:to>
                                        <p:strVal val="visible"/>
                                      </p:to>
                                    </p:set>
                                    <p:animEffect filter="fade" transition="in">
                                      <p:cBhvr>
                                        <p:cTn dur="1000"/>
                                        <p:tgtEl>
                                          <p:spTgt spid="523"/>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524"/>
                                        </p:tgtEl>
                                        <p:attrNameLst>
                                          <p:attrName>style.visibility</p:attrName>
                                        </p:attrNameLst>
                                      </p:cBhvr>
                                      <p:to>
                                        <p:strVal val="visible"/>
                                      </p:to>
                                    </p:set>
                                    <p:animEffect filter="fade" transition="in">
                                      <p:cBhvr>
                                        <p:cTn dur="1000"/>
                                        <p:tgtEl>
                                          <p:spTgt spid="524"/>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532"/>
                                        </p:tgtEl>
                                        <p:attrNameLst>
                                          <p:attrName>style.visibility</p:attrName>
                                        </p:attrNameLst>
                                      </p:cBhvr>
                                      <p:to>
                                        <p:strVal val="visible"/>
                                      </p:to>
                                    </p:set>
                                    <p:animEffect filter="fade" transition="in">
                                      <p:cBhvr>
                                        <p:cTn dur="1000"/>
                                        <p:tgtEl>
                                          <p:spTgt spid="532"/>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535"/>
                                        </p:tgtEl>
                                        <p:attrNameLst>
                                          <p:attrName>style.visibility</p:attrName>
                                        </p:attrNameLst>
                                      </p:cBhvr>
                                      <p:to>
                                        <p:strVal val="visible"/>
                                      </p:to>
                                    </p:set>
                                    <p:animEffect filter="fade" transition="in">
                                      <p:cBhvr>
                                        <p:cTn dur="1000"/>
                                        <p:tgtEl>
                                          <p:spTgt spid="535"/>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550"/>
                                        </p:tgtEl>
                                        <p:attrNameLst>
                                          <p:attrName>style.visibility</p:attrName>
                                        </p:attrNameLst>
                                      </p:cBhvr>
                                      <p:to>
                                        <p:strVal val="visible"/>
                                      </p:to>
                                    </p:set>
                                    <p:animEffect filter="fade" transition="in">
                                      <p:cBhvr>
                                        <p:cTn dur="1000"/>
                                        <p:tgtEl>
                                          <p:spTgt spid="550"/>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554" name="Shape 554"/>
        <p:cNvGrpSpPr/>
        <p:nvPr/>
      </p:nvGrpSpPr>
      <p:grpSpPr>
        <a:xfrm>
          <a:off x="0" y="0"/>
          <a:ext cx="0" cy="0"/>
          <a:chOff x="0" y="0"/>
          <a:chExt cx="0" cy="0"/>
        </a:xfrm>
      </p:grpSpPr>
      <p:sp>
        <p:nvSpPr>
          <p:cNvPr id="555" name="Google Shape;555;p3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Proof of Work</a:t>
            </a:r>
            <a:endParaRPr/>
          </a:p>
        </p:txBody>
      </p:sp>
      <p:sp>
        <p:nvSpPr>
          <p:cNvPr id="556" name="Google Shape;556;p36"/>
          <p:cNvSpPr/>
          <p:nvPr/>
        </p:nvSpPr>
        <p:spPr>
          <a:xfrm flipH="1">
            <a:off x="1404575" y="1722675"/>
            <a:ext cx="2014800" cy="2029800"/>
          </a:xfrm>
          <a:prstGeom prst="verticalScroll">
            <a:avLst>
              <a:gd fmla="val 12500" name="adj"/>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spcBef>
                <a:spcPts val="0"/>
              </a:spcBef>
              <a:spcAft>
                <a:spcPts val="0"/>
              </a:spcAft>
              <a:buNone/>
            </a:pPr>
            <a:r>
              <a:t/>
            </a:r>
            <a:endParaRPr/>
          </a:p>
        </p:txBody>
      </p:sp>
      <p:sp>
        <p:nvSpPr>
          <p:cNvPr id="557" name="Google Shape;557;p36"/>
          <p:cNvSpPr/>
          <p:nvPr/>
        </p:nvSpPr>
        <p:spPr>
          <a:xfrm>
            <a:off x="1881425" y="3234075"/>
            <a:ext cx="998100" cy="393300"/>
          </a:xfrm>
          <a:prstGeom prst="rect">
            <a:avLst/>
          </a:prstGeom>
          <a:solidFill>
            <a:schemeClr val="lt2"/>
          </a:solidFill>
          <a:ln cap="flat" cmpd="sng" w="2857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558" name="Google Shape;558;p36"/>
          <p:cNvSpPr txBox="1"/>
          <p:nvPr/>
        </p:nvSpPr>
        <p:spPr>
          <a:xfrm>
            <a:off x="1987000" y="3253250"/>
            <a:ext cx="738900" cy="307200"/>
          </a:xfrm>
          <a:prstGeom prst="rect">
            <a:avLst/>
          </a:prstGeom>
          <a:noFill/>
          <a:ln>
            <a:noFill/>
          </a:ln>
        </p:spPr>
        <p:txBody>
          <a:bodyPr anchorCtr="0" anchor="t" bIns="91425" lIns="91425" spcFirstLastPara="1" rIns="91425" wrap="square" tIns="91425">
            <a:noAutofit/>
          </a:bodyPr>
          <a:lstStyle/>
          <a:p>
            <a:pPr indent="0" lvl="0" marL="0" rtl="0">
              <a:spcBef>
                <a:spcPts val="0"/>
              </a:spcBef>
              <a:spcAft>
                <a:spcPts val="0"/>
              </a:spcAft>
              <a:buNone/>
            </a:pPr>
            <a:r>
              <a:rPr lang="en"/>
              <a:t>37212</a:t>
            </a:r>
            <a:endParaRPr/>
          </a:p>
        </p:txBody>
      </p:sp>
      <p:grpSp>
        <p:nvGrpSpPr>
          <p:cNvPr id="559" name="Google Shape;559;p36"/>
          <p:cNvGrpSpPr/>
          <p:nvPr/>
        </p:nvGrpSpPr>
        <p:grpSpPr>
          <a:xfrm>
            <a:off x="518675" y="2467400"/>
            <a:ext cx="688200" cy="1046450"/>
            <a:chOff x="1308425" y="1723525"/>
            <a:chExt cx="688200" cy="1046450"/>
          </a:xfrm>
        </p:grpSpPr>
        <p:sp>
          <p:nvSpPr>
            <p:cNvPr id="560" name="Google Shape;560;p36"/>
            <p:cNvSpPr/>
            <p:nvPr/>
          </p:nvSpPr>
          <p:spPr>
            <a:xfrm>
              <a:off x="1308425" y="2197275"/>
              <a:ext cx="688200" cy="572700"/>
            </a:xfrm>
            <a:prstGeom prst="round2SameRect">
              <a:avLst>
                <a:gd fmla="val 16667" name="adj1"/>
                <a:gd fmla="val 0" name="adj2"/>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561" name="Google Shape;561;p36"/>
            <p:cNvSpPr/>
            <p:nvPr/>
          </p:nvSpPr>
          <p:spPr>
            <a:xfrm>
              <a:off x="1377275" y="1723525"/>
              <a:ext cx="550500" cy="406200"/>
            </a:xfrm>
            <a:prstGeom prst="ellipse">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grpSp>
      <p:sp>
        <p:nvSpPr>
          <p:cNvPr id="562" name="Google Shape;562;p36"/>
          <p:cNvSpPr txBox="1"/>
          <p:nvPr/>
        </p:nvSpPr>
        <p:spPr>
          <a:xfrm>
            <a:off x="1594025" y="2405725"/>
            <a:ext cx="1506300" cy="297600"/>
          </a:xfrm>
          <a:prstGeom prst="rect">
            <a:avLst/>
          </a:prstGeom>
          <a:noFill/>
          <a:ln>
            <a:noFill/>
          </a:ln>
        </p:spPr>
        <p:txBody>
          <a:bodyPr anchorCtr="0" anchor="t" bIns="91425" lIns="91425" spcFirstLastPara="1" rIns="91425" wrap="square" tIns="91425">
            <a:noAutofit/>
          </a:bodyPr>
          <a:lstStyle/>
          <a:p>
            <a:pPr indent="0" lvl="0" marL="0" rtl="0">
              <a:spcBef>
                <a:spcPts val="0"/>
              </a:spcBef>
              <a:spcAft>
                <a:spcPts val="0"/>
              </a:spcAft>
              <a:buNone/>
            </a:pPr>
            <a:r>
              <a:rPr lang="en" sz="1000"/>
              <a:t>Alice owes Bob 100CC</a:t>
            </a:r>
            <a:endParaRPr sz="1000"/>
          </a:p>
        </p:txBody>
      </p:sp>
      <p:sp>
        <p:nvSpPr>
          <p:cNvPr id="563" name="Google Shape;563;p36"/>
          <p:cNvSpPr txBox="1"/>
          <p:nvPr/>
        </p:nvSpPr>
        <p:spPr>
          <a:xfrm>
            <a:off x="1594025" y="2554525"/>
            <a:ext cx="2014800" cy="297600"/>
          </a:xfrm>
          <a:prstGeom prst="rect">
            <a:avLst/>
          </a:prstGeom>
          <a:noFill/>
          <a:ln>
            <a:noFill/>
          </a:ln>
        </p:spPr>
        <p:txBody>
          <a:bodyPr anchorCtr="0" anchor="t" bIns="91425" lIns="91425" spcFirstLastPara="1" rIns="91425" wrap="square" tIns="91425">
            <a:noAutofit/>
          </a:bodyPr>
          <a:lstStyle/>
          <a:p>
            <a:pPr indent="0" lvl="0" marL="0" rtl="0">
              <a:spcBef>
                <a:spcPts val="0"/>
              </a:spcBef>
              <a:spcAft>
                <a:spcPts val="0"/>
              </a:spcAft>
              <a:buNone/>
            </a:pPr>
            <a:r>
              <a:rPr lang="en" sz="1000"/>
              <a:t>Bob owes Charlie 80CC</a:t>
            </a:r>
            <a:endParaRPr sz="1000"/>
          </a:p>
        </p:txBody>
      </p:sp>
      <p:sp>
        <p:nvSpPr>
          <p:cNvPr id="564" name="Google Shape;564;p36"/>
          <p:cNvSpPr txBox="1"/>
          <p:nvPr/>
        </p:nvSpPr>
        <p:spPr>
          <a:xfrm>
            <a:off x="1594025" y="2712925"/>
            <a:ext cx="2014800" cy="297600"/>
          </a:xfrm>
          <a:prstGeom prst="rect">
            <a:avLst/>
          </a:prstGeom>
          <a:noFill/>
          <a:ln>
            <a:noFill/>
          </a:ln>
        </p:spPr>
        <p:txBody>
          <a:bodyPr anchorCtr="0" anchor="t" bIns="91425" lIns="91425" spcFirstLastPara="1" rIns="91425" wrap="square" tIns="91425">
            <a:noAutofit/>
          </a:bodyPr>
          <a:lstStyle/>
          <a:p>
            <a:pPr indent="0" lvl="0" marL="0" rtl="0">
              <a:spcBef>
                <a:spcPts val="0"/>
              </a:spcBef>
              <a:spcAft>
                <a:spcPts val="0"/>
              </a:spcAft>
              <a:buNone/>
            </a:pPr>
            <a:r>
              <a:rPr lang="en" sz="1000"/>
              <a:t>Bob owes Deborah 30CC</a:t>
            </a:r>
            <a:endParaRPr sz="1000"/>
          </a:p>
        </p:txBody>
      </p:sp>
      <p:sp>
        <p:nvSpPr>
          <p:cNvPr id="565" name="Google Shape;565;p36"/>
          <p:cNvSpPr txBox="1"/>
          <p:nvPr/>
        </p:nvSpPr>
        <p:spPr>
          <a:xfrm>
            <a:off x="1593425" y="2890500"/>
            <a:ext cx="2014800" cy="297600"/>
          </a:xfrm>
          <a:prstGeom prst="rect">
            <a:avLst/>
          </a:prstGeom>
          <a:noFill/>
          <a:ln>
            <a:noFill/>
          </a:ln>
        </p:spPr>
        <p:txBody>
          <a:bodyPr anchorCtr="0" anchor="t" bIns="91425" lIns="91425" spcFirstLastPara="1" rIns="91425" wrap="square" tIns="91425">
            <a:noAutofit/>
          </a:bodyPr>
          <a:lstStyle/>
          <a:p>
            <a:pPr indent="0" lvl="0" marL="0" rtl="0">
              <a:spcBef>
                <a:spcPts val="0"/>
              </a:spcBef>
              <a:spcAft>
                <a:spcPts val="0"/>
              </a:spcAft>
              <a:buNone/>
            </a:pPr>
            <a:r>
              <a:rPr lang="en" sz="1000"/>
              <a:t>Alice owes Charlie 500CC</a:t>
            </a:r>
            <a:endParaRPr sz="1000"/>
          </a:p>
        </p:txBody>
      </p:sp>
      <p:sp>
        <p:nvSpPr>
          <p:cNvPr id="566" name="Google Shape;566;p36"/>
          <p:cNvSpPr txBox="1"/>
          <p:nvPr/>
        </p:nvSpPr>
        <p:spPr>
          <a:xfrm>
            <a:off x="564775" y="3010525"/>
            <a:ext cx="738900" cy="451200"/>
          </a:xfrm>
          <a:prstGeom prst="rect">
            <a:avLst/>
          </a:prstGeom>
          <a:noFill/>
          <a:ln>
            <a:noFill/>
          </a:ln>
        </p:spPr>
        <p:txBody>
          <a:bodyPr anchorCtr="0" anchor="t" bIns="91425" lIns="91425" spcFirstLastPara="1" rIns="91425" wrap="square" tIns="91425">
            <a:noAutofit/>
          </a:bodyPr>
          <a:lstStyle/>
          <a:p>
            <a:pPr indent="0" lvl="0" marL="0" rtl="0">
              <a:spcBef>
                <a:spcPts val="0"/>
              </a:spcBef>
              <a:spcAft>
                <a:spcPts val="0"/>
              </a:spcAft>
              <a:buNone/>
            </a:pPr>
            <a:r>
              <a:rPr lang="en"/>
              <a:t>Miner</a:t>
            </a:r>
            <a:endParaRPr/>
          </a:p>
        </p:txBody>
      </p:sp>
      <p:grpSp>
        <p:nvGrpSpPr>
          <p:cNvPr id="567" name="Google Shape;567;p36"/>
          <p:cNvGrpSpPr/>
          <p:nvPr/>
        </p:nvGrpSpPr>
        <p:grpSpPr>
          <a:xfrm>
            <a:off x="5629188" y="1290125"/>
            <a:ext cx="688200" cy="1046450"/>
            <a:chOff x="1308425" y="1723525"/>
            <a:chExt cx="688200" cy="1046450"/>
          </a:xfrm>
        </p:grpSpPr>
        <p:sp>
          <p:nvSpPr>
            <p:cNvPr id="568" name="Google Shape;568;p36"/>
            <p:cNvSpPr/>
            <p:nvPr/>
          </p:nvSpPr>
          <p:spPr>
            <a:xfrm>
              <a:off x="1308425" y="2197275"/>
              <a:ext cx="688200" cy="572700"/>
            </a:xfrm>
            <a:prstGeom prst="round2SameRect">
              <a:avLst>
                <a:gd fmla="val 16667" name="adj1"/>
                <a:gd fmla="val 0" name="adj2"/>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569" name="Google Shape;569;p36"/>
            <p:cNvSpPr/>
            <p:nvPr/>
          </p:nvSpPr>
          <p:spPr>
            <a:xfrm>
              <a:off x="1377275" y="1723525"/>
              <a:ext cx="550500" cy="406200"/>
            </a:xfrm>
            <a:prstGeom prst="ellipse">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grpSp>
      <p:sp>
        <p:nvSpPr>
          <p:cNvPr id="570" name="Google Shape;570;p36"/>
          <p:cNvSpPr txBox="1"/>
          <p:nvPr/>
        </p:nvSpPr>
        <p:spPr>
          <a:xfrm>
            <a:off x="5719488" y="1781800"/>
            <a:ext cx="597900" cy="451200"/>
          </a:xfrm>
          <a:prstGeom prst="rect">
            <a:avLst/>
          </a:prstGeom>
          <a:noFill/>
          <a:ln>
            <a:noFill/>
          </a:ln>
        </p:spPr>
        <p:txBody>
          <a:bodyPr anchorCtr="0" anchor="t" bIns="91425" lIns="91425" spcFirstLastPara="1" rIns="91425" wrap="square" tIns="91425">
            <a:noAutofit/>
          </a:bodyPr>
          <a:lstStyle/>
          <a:p>
            <a:pPr indent="0" lvl="0" marL="0" rtl="0">
              <a:spcBef>
                <a:spcPts val="0"/>
              </a:spcBef>
              <a:spcAft>
                <a:spcPts val="0"/>
              </a:spcAft>
              <a:buNone/>
            </a:pPr>
            <a:r>
              <a:rPr lang="en"/>
              <a:t>Alice</a:t>
            </a:r>
            <a:endParaRPr/>
          </a:p>
        </p:txBody>
      </p:sp>
      <p:sp>
        <p:nvSpPr>
          <p:cNvPr id="571" name="Google Shape;571;p36"/>
          <p:cNvSpPr/>
          <p:nvPr/>
        </p:nvSpPr>
        <p:spPr>
          <a:xfrm flipH="1" rot="-111056">
            <a:off x="3742562" y="2831603"/>
            <a:ext cx="167187" cy="432850"/>
          </a:xfrm>
          <a:prstGeom prst="moon">
            <a:avLst>
              <a:gd fmla="val 50000" name="adj"/>
            </a:avLst>
          </a:prstGeom>
          <a:solidFill>
            <a:srgbClr val="FFFFFF"/>
          </a:solidFill>
          <a:ln cap="flat" cmpd="sng" w="9525">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572" name="Google Shape;572;p36"/>
          <p:cNvSpPr/>
          <p:nvPr/>
        </p:nvSpPr>
        <p:spPr>
          <a:xfrm flipH="1" rot="-117113">
            <a:off x="3823477" y="2644395"/>
            <a:ext cx="308279" cy="796378"/>
          </a:xfrm>
          <a:prstGeom prst="moon">
            <a:avLst>
              <a:gd fmla="val 50000" name="adj"/>
            </a:avLst>
          </a:prstGeom>
          <a:solidFill>
            <a:srgbClr val="FFFFFF"/>
          </a:solidFill>
          <a:ln cap="flat" cmpd="sng" w="9525">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573" name="Google Shape;573;p36"/>
          <p:cNvSpPr/>
          <p:nvPr/>
        </p:nvSpPr>
        <p:spPr>
          <a:xfrm flipH="1" rot="-116332">
            <a:off x="4011147" y="2417133"/>
            <a:ext cx="443354" cy="1146984"/>
          </a:xfrm>
          <a:prstGeom prst="moon">
            <a:avLst>
              <a:gd fmla="val 50000" name="adj"/>
            </a:avLst>
          </a:prstGeom>
          <a:solidFill>
            <a:srgbClr val="FFFFFF"/>
          </a:solidFill>
          <a:ln cap="flat" cmpd="sng" w="9525">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574" name="Google Shape;574;p36"/>
          <p:cNvSpPr txBox="1"/>
          <p:nvPr/>
        </p:nvSpPr>
        <p:spPr>
          <a:xfrm>
            <a:off x="5338450" y="3752475"/>
            <a:ext cx="1213500" cy="393300"/>
          </a:xfrm>
          <a:prstGeom prst="rect">
            <a:avLst/>
          </a:prstGeom>
          <a:noFill/>
          <a:ln>
            <a:noFill/>
          </a:ln>
        </p:spPr>
        <p:txBody>
          <a:bodyPr anchorCtr="0" anchor="t" bIns="91425" lIns="91425" spcFirstLastPara="1" rIns="91425" wrap="square" tIns="91425">
            <a:noAutofit/>
          </a:bodyPr>
          <a:lstStyle/>
          <a:p>
            <a:pPr indent="0" lvl="0" marL="0" rtl="0">
              <a:spcBef>
                <a:spcPts val="0"/>
              </a:spcBef>
              <a:spcAft>
                <a:spcPts val="0"/>
              </a:spcAft>
              <a:buNone/>
            </a:pPr>
            <a:r>
              <a:rPr lang="en" sz="1800">
                <a:solidFill>
                  <a:srgbClr val="FFFFFF"/>
                </a:solidFill>
              </a:rPr>
              <a:t>83332</a:t>
            </a:r>
            <a:endParaRPr sz="1800">
              <a:solidFill>
                <a:srgbClr val="FFFFFF"/>
              </a:solidFill>
            </a:endParaRPr>
          </a:p>
        </p:txBody>
      </p:sp>
      <p:pic>
        <p:nvPicPr>
          <p:cNvPr id="575" name="Google Shape;575;p36"/>
          <p:cNvPicPr preferRelativeResize="0"/>
          <p:nvPr/>
        </p:nvPicPr>
        <p:blipFill>
          <a:blip r:embed="rId3">
            <a:alphaModFix/>
          </a:blip>
          <a:stretch>
            <a:fillRect/>
          </a:stretch>
        </p:blipFill>
        <p:spPr>
          <a:xfrm>
            <a:off x="6705587" y="3752475"/>
            <a:ext cx="866425" cy="866425"/>
          </a:xfrm>
          <a:prstGeom prst="rect">
            <a:avLst/>
          </a:prstGeom>
          <a:noFill/>
          <a:ln>
            <a:noFill/>
          </a:ln>
        </p:spPr>
      </p:pic>
      <p:sp>
        <p:nvSpPr>
          <p:cNvPr id="576" name="Google Shape;576;p36"/>
          <p:cNvSpPr/>
          <p:nvPr/>
        </p:nvSpPr>
        <p:spPr>
          <a:xfrm>
            <a:off x="1882309" y="2065459"/>
            <a:ext cx="998100" cy="393300"/>
          </a:xfrm>
          <a:prstGeom prst="rect">
            <a:avLst/>
          </a:prstGeom>
          <a:solidFill>
            <a:schemeClr val="lt2"/>
          </a:solidFill>
          <a:ln cap="flat" cmpd="sng" w="2857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577" name="Google Shape;577;p36"/>
          <p:cNvSpPr txBox="1"/>
          <p:nvPr/>
        </p:nvSpPr>
        <p:spPr>
          <a:xfrm>
            <a:off x="1987884" y="2084634"/>
            <a:ext cx="738900" cy="307200"/>
          </a:xfrm>
          <a:prstGeom prst="rect">
            <a:avLst/>
          </a:prstGeom>
          <a:noFill/>
          <a:ln>
            <a:noFill/>
          </a:ln>
        </p:spPr>
        <p:txBody>
          <a:bodyPr anchorCtr="0" anchor="t" bIns="91425" lIns="91425" spcFirstLastPara="1" rIns="91425" wrap="square" tIns="91425">
            <a:noAutofit/>
          </a:bodyPr>
          <a:lstStyle/>
          <a:p>
            <a:pPr indent="0" lvl="0" marL="0" rtl="0">
              <a:spcBef>
                <a:spcPts val="0"/>
              </a:spcBef>
              <a:spcAft>
                <a:spcPts val="0"/>
              </a:spcAft>
              <a:buNone/>
            </a:pPr>
            <a:r>
              <a:rPr lang="en"/>
              <a:t>83332</a:t>
            </a:r>
            <a:endParaRPr/>
          </a:p>
        </p:txBody>
      </p:sp>
      <p:sp>
        <p:nvSpPr>
          <p:cNvPr id="578" name="Google Shape;578;p36"/>
          <p:cNvSpPr/>
          <p:nvPr/>
        </p:nvSpPr>
        <p:spPr>
          <a:xfrm flipH="1">
            <a:off x="5083325" y="1527000"/>
            <a:ext cx="496200" cy="572700"/>
          </a:xfrm>
          <a:prstGeom prst="verticalScroll">
            <a:avLst>
              <a:gd fmla="val 12500" name="adj"/>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grpSp>
        <p:nvGrpSpPr>
          <p:cNvPr id="579" name="Google Shape;579;p36"/>
          <p:cNvGrpSpPr/>
          <p:nvPr/>
        </p:nvGrpSpPr>
        <p:grpSpPr>
          <a:xfrm>
            <a:off x="5823102" y="2737602"/>
            <a:ext cx="1102523" cy="1014673"/>
            <a:chOff x="5823102" y="2737602"/>
            <a:chExt cx="1102523" cy="1014673"/>
          </a:xfrm>
        </p:grpSpPr>
        <p:cxnSp>
          <p:nvCxnSpPr>
            <p:cNvPr id="580" name="Google Shape;580;p36"/>
            <p:cNvCxnSpPr/>
            <p:nvPr/>
          </p:nvCxnSpPr>
          <p:spPr>
            <a:xfrm flipH="1" rot="10800000">
              <a:off x="5929325" y="3085375"/>
              <a:ext cx="996300" cy="666900"/>
            </a:xfrm>
            <a:prstGeom prst="straightConnector1">
              <a:avLst/>
            </a:prstGeom>
            <a:noFill/>
            <a:ln cap="flat" cmpd="sng" w="38100">
              <a:solidFill>
                <a:srgbClr val="CCCCCC"/>
              </a:solidFill>
              <a:prstDash val="solid"/>
              <a:round/>
              <a:headEnd len="med" w="med" type="triangle"/>
              <a:tailEnd len="med" w="med" type="none"/>
            </a:ln>
          </p:spPr>
        </p:cxnSp>
        <p:sp>
          <p:nvSpPr>
            <p:cNvPr id="581" name="Google Shape;581;p36"/>
            <p:cNvSpPr txBox="1"/>
            <p:nvPr/>
          </p:nvSpPr>
          <p:spPr>
            <a:xfrm rot="-2220088">
              <a:off x="5846741" y="2981052"/>
              <a:ext cx="940622" cy="393301"/>
            </a:xfrm>
            <a:prstGeom prst="rect">
              <a:avLst/>
            </a:prstGeom>
            <a:noFill/>
            <a:ln>
              <a:noFill/>
            </a:ln>
          </p:spPr>
          <p:txBody>
            <a:bodyPr anchorCtr="0" anchor="t" bIns="91425" lIns="91425" spcFirstLastPara="1" rIns="91425" wrap="square" tIns="91425">
              <a:noAutofit/>
            </a:bodyPr>
            <a:lstStyle/>
            <a:p>
              <a:pPr indent="0" lvl="0" marL="0" rtl="0">
                <a:spcBef>
                  <a:spcPts val="0"/>
                </a:spcBef>
                <a:spcAft>
                  <a:spcPts val="0"/>
                </a:spcAft>
                <a:buNone/>
              </a:pPr>
              <a:r>
                <a:rPr lang="en">
                  <a:solidFill>
                    <a:srgbClr val="FFFFFF"/>
                  </a:solidFill>
                </a:rPr>
                <a:t>SHA-256</a:t>
              </a:r>
              <a:endParaRPr>
                <a:solidFill>
                  <a:srgbClr val="FFFFFF"/>
                </a:solidFill>
              </a:endParaRPr>
            </a:p>
          </p:txBody>
        </p:sp>
      </p:grpSp>
      <p:grpSp>
        <p:nvGrpSpPr>
          <p:cNvPr id="582" name="Google Shape;582;p36"/>
          <p:cNvGrpSpPr/>
          <p:nvPr/>
        </p:nvGrpSpPr>
        <p:grpSpPr>
          <a:xfrm>
            <a:off x="6705575" y="1064275"/>
            <a:ext cx="2203650" cy="2021100"/>
            <a:chOff x="6705575" y="1064275"/>
            <a:chExt cx="2203650" cy="2021100"/>
          </a:xfrm>
        </p:grpSpPr>
        <p:grpSp>
          <p:nvGrpSpPr>
            <p:cNvPr id="583" name="Google Shape;583;p36"/>
            <p:cNvGrpSpPr/>
            <p:nvPr/>
          </p:nvGrpSpPr>
          <p:grpSpPr>
            <a:xfrm>
              <a:off x="6705575" y="1064275"/>
              <a:ext cx="2203650" cy="2021100"/>
              <a:chOff x="510925" y="1745450"/>
              <a:chExt cx="2203650" cy="2021100"/>
            </a:xfrm>
          </p:grpSpPr>
          <p:sp>
            <p:nvSpPr>
              <p:cNvPr id="584" name="Google Shape;584;p36"/>
              <p:cNvSpPr/>
              <p:nvPr/>
            </p:nvSpPr>
            <p:spPr>
              <a:xfrm flipH="1">
                <a:off x="510925" y="1745450"/>
                <a:ext cx="2014800" cy="2021100"/>
              </a:xfrm>
              <a:prstGeom prst="verticalScroll">
                <a:avLst>
                  <a:gd fmla="val 12500" name="adj"/>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spcBef>
                    <a:spcPts val="0"/>
                  </a:spcBef>
                  <a:spcAft>
                    <a:spcPts val="0"/>
                  </a:spcAft>
                  <a:buNone/>
                </a:pPr>
                <a:r>
                  <a:t/>
                </a:r>
                <a:endParaRPr/>
              </a:p>
            </p:txBody>
          </p:sp>
          <p:sp>
            <p:nvSpPr>
              <p:cNvPr id="585" name="Google Shape;585;p36"/>
              <p:cNvSpPr/>
              <p:nvPr/>
            </p:nvSpPr>
            <p:spPr>
              <a:xfrm>
                <a:off x="987775" y="3248250"/>
                <a:ext cx="998100" cy="393300"/>
              </a:xfrm>
              <a:prstGeom prst="rect">
                <a:avLst/>
              </a:prstGeom>
              <a:solidFill>
                <a:schemeClr val="lt2"/>
              </a:solidFill>
              <a:ln cap="flat" cmpd="sng" w="2857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586" name="Google Shape;586;p36"/>
              <p:cNvSpPr txBox="1"/>
              <p:nvPr/>
            </p:nvSpPr>
            <p:spPr>
              <a:xfrm>
                <a:off x="1093350" y="3267425"/>
                <a:ext cx="738900" cy="307200"/>
              </a:xfrm>
              <a:prstGeom prst="rect">
                <a:avLst/>
              </a:prstGeom>
              <a:noFill/>
              <a:ln>
                <a:noFill/>
              </a:ln>
            </p:spPr>
            <p:txBody>
              <a:bodyPr anchorCtr="0" anchor="t" bIns="91425" lIns="91425" spcFirstLastPara="1" rIns="91425" wrap="square" tIns="91425">
                <a:noAutofit/>
              </a:bodyPr>
              <a:lstStyle/>
              <a:p>
                <a:pPr indent="0" lvl="0" marL="0" rtl="0">
                  <a:spcBef>
                    <a:spcPts val="0"/>
                  </a:spcBef>
                  <a:spcAft>
                    <a:spcPts val="0"/>
                  </a:spcAft>
                  <a:buNone/>
                </a:pPr>
                <a:r>
                  <a:rPr lang="en"/>
                  <a:t>01482</a:t>
                </a:r>
                <a:endParaRPr/>
              </a:p>
            </p:txBody>
          </p:sp>
          <p:sp>
            <p:nvSpPr>
              <p:cNvPr id="587" name="Google Shape;587;p36"/>
              <p:cNvSpPr txBox="1"/>
              <p:nvPr/>
            </p:nvSpPr>
            <p:spPr>
              <a:xfrm>
                <a:off x="700375" y="2419900"/>
                <a:ext cx="1506300" cy="297600"/>
              </a:xfrm>
              <a:prstGeom prst="rect">
                <a:avLst/>
              </a:prstGeom>
              <a:noFill/>
              <a:ln>
                <a:noFill/>
              </a:ln>
            </p:spPr>
            <p:txBody>
              <a:bodyPr anchorCtr="0" anchor="t" bIns="91425" lIns="91425" spcFirstLastPara="1" rIns="91425" wrap="square" tIns="91425">
                <a:noAutofit/>
              </a:bodyPr>
              <a:lstStyle/>
              <a:p>
                <a:pPr indent="0" lvl="0" marL="0" rtl="0">
                  <a:spcBef>
                    <a:spcPts val="0"/>
                  </a:spcBef>
                  <a:spcAft>
                    <a:spcPts val="0"/>
                  </a:spcAft>
                  <a:buNone/>
                </a:pPr>
                <a:r>
                  <a:rPr lang="en" sz="1000"/>
                  <a:t>Eve owes Fred 20CC</a:t>
                </a:r>
                <a:endParaRPr sz="1000"/>
              </a:p>
            </p:txBody>
          </p:sp>
          <p:sp>
            <p:nvSpPr>
              <p:cNvPr id="588" name="Google Shape;588;p36"/>
              <p:cNvSpPr txBox="1"/>
              <p:nvPr/>
            </p:nvSpPr>
            <p:spPr>
              <a:xfrm>
                <a:off x="700375" y="2568700"/>
                <a:ext cx="1609500" cy="297600"/>
              </a:xfrm>
              <a:prstGeom prst="rect">
                <a:avLst/>
              </a:prstGeom>
              <a:noFill/>
              <a:ln>
                <a:noFill/>
              </a:ln>
            </p:spPr>
            <p:txBody>
              <a:bodyPr anchorCtr="0" anchor="t" bIns="91425" lIns="91425" spcFirstLastPara="1" rIns="91425" wrap="square" tIns="91425">
                <a:noAutofit/>
              </a:bodyPr>
              <a:lstStyle/>
              <a:p>
                <a:pPr indent="0" lvl="0" marL="0" rtl="0">
                  <a:spcBef>
                    <a:spcPts val="0"/>
                  </a:spcBef>
                  <a:spcAft>
                    <a:spcPts val="0"/>
                  </a:spcAft>
                  <a:buNone/>
                </a:pPr>
                <a:r>
                  <a:rPr lang="en" sz="1000"/>
                  <a:t>Fred owes Gina 123CC</a:t>
                </a:r>
                <a:endParaRPr sz="1000"/>
              </a:p>
            </p:txBody>
          </p:sp>
          <p:sp>
            <p:nvSpPr>
              <p:cNvPr id="589" name="Google Shape;589;p36"/>
              <p:cNvSpPr txBox="1"/>
              <p:nvPr/>
            </p:nvSpPr>
            <p:spPr>
              <a:xfrm>
                <a:off x="700375" y="2727100"/>
                <a:ext cx="1549800" cy="297600"/>
              </a:xfrm>
              <a:prstGeom prst="rect">
                <a:avLst/>
              </a:prstGeom>
              <a:noFill/>
              <a:ln>
                <a:noFill/>
              </a:ln>
            </p:spPr>
            <p:txBody>
              <a:bodyPr anchorCtr="0" anchor="t" bIns="91425" lIns="91425" spcFirstLastPara="1" rIns="91425" wrap="square" tIns="91425">
                <a:noAutofit/>
              </a:bodyPr>
              <a:lstStyle/>
              <a:p>
                <a:pPr indent="0" lvl="0" marL="0" rtl="0">
                  <a:spcBef>
                    <a:spcPts val="0"/>
                  </a:spcBef>
                  <a:spcAft>
                    <a:spcPts val="0"/>
                  </a:spcAft>
                  <a:buNone/>
                </a:pPr>
                <a:r>
                  <a:rPr lang="en" sz="1000"/>
                  <a:t>Fred ows Harold 10CC</a:t>
                </a:r>
                <a:endParaRPr sz="1000"/>
              </a:p>
            </p:txBody>
          </p:sp>
          <p:sp>
            <p:nvSpPr>
              <p:cNvPr id="590" name="Google Shape;590;p36"/>
              <p:cNvSpPr txBox="1"/>
              <p:nvPr/>
            </p:nvSpPr>
            <p:spPr>
              <a:xfrm>
                <a:off x="699775" y="2904675"/>
                <a:ext cx="2014800" cy="297600"/>
              </a:xfrm>
              <a:prstGeom prst="rect">
                <a:avLst/>
              </a:prstGeom>
              <a:noFill/>
              <a:ln>
                <a:noFill/>
              </a:ln>
            </p:spPr>
            <p:txBody>
              <a:bodyPr anchorCtr="0" anchor="t" bIns="91425" lIns="91425" spcFirstLastPara="1" rIns="91425" wrap="square" tIns="91425">
                <a:noAutofit/>
              </a:bodyPr>
              <a:lstStyle/>
              <a:p>
                <a:pPr indent="0" lvl="0" marL="0" rtl="0">
                  <a:spcBef>
                    <a:spcPts val="0"/>
                  </a:spcBef>
                  <a:spcAft>
                    <a:spcPts val="0"/>
                  </a:spcAft>
                  <a:buNone/>
                </a:pPr>
                <a:r>
                  <a:rPr lang="en" sz="1000"/>
                  <a:t>Gina owes Eve 500CC</a:t>
                </a:r>
                <a:endParaRPr sz="1000"/>
              </a:p>
            </p:txBody>
          </p:sp>
        </p:grpSp>
        <p:sp>
          <p:nvSpPr>
            <p:cNvPr id="591" name="Google Shape;591;p36"/>
            <p:cNvSpPr/>
            <p:nvPr/>
          </p:nvSpPr>
          <p:spPr>
            <a:xfrm>
              <a:off x="7157784" y="1388509"/>
              <a:ext cx="998100" cy="393300"/>
            </a:xfrm>
            <a:prstGeom prst="rect">
              <a:avLst/>
            </a:prstGeom>
            <a:solidFill>
              <a:schemeClr val="lt2"/>
            </a:solidFill>
            <a:ln cap="flat" cmpd="sng" w="2857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592" name="Google Shape;592;p36"/>
            <p:cNvSpPr txBox="1"/>
            <p:nvPr/>
          </p:nvSpPr>
          <p:spPr>
            <a:xfrm>
              <a:off x="7263359" y="1407684"/>
              <a:ext cx="738900" cy="307200"/>
            </a:xfrm>
            <a:prstGeom prst="rect">
              <a:avLst/>
            </a:prstGeom>
            <a:noFill/>
            <a:ln>
              <a:noFill/>
            </a:ln>
          </p:spPr>
          <p:txBody>
            <a:bodyPr anchorCtr="0" anchor="t" bIns="91425" lIns="91425" spcFirstLastPara="1" rIns="91425" wrap="square" tIns="91425">
              <a:noAutofit/>
            </a:bodyPr>
            <a:lstStyle/>
            <a:p>
              <a:pPr indent="0" lvl="0" marL="0" rtl="0">
                <a:spcBef>
                  <a:spcPts val="0"/>
                </a:spcBef>
                <a:spcAft>
                  <a:spcPts val="0"/>
                </a:spcAft>
                <a:buNone/>
              </a:pPr>
              <a:r>
                <a:rPr lang="en"/>
                <a:t>75245</a:t>
              </a:r>
              <a:endParaRPr/>
            </a:p>
          </p:txBody>
        </p:sp>
      </p:grpSp>
      <p:cxnSp>
        <p:nvCxnSpPr>
          <p:cNvPr id="593" name="Google Shape;593;p36"/>
          <p:cNvCxnSpPr>
            <a:endCxn id="577" idx="3"/>
          </p:cNvCxnSpPr>
          <p:nvPr/>
        </p:nvCxnSpPr>
        <p:spPr>
          <a:xfrm rot="10800000">
            <a:off x="2726784" y="2238234"/>
            <a:ext cx="2611800" cy="1710900"/>
          </a:xfrm>
          <a:prstGeom prst="straightConnector1">
            <a:avLst/>
          </a:prstGeom>
          <a:noFill/>
          <a:ln cap="flat" cmpd="sng" w="38100">
            <a:solidFill>
              <a:srgbClr val="CC0000"/>
            </a:solidFill>
            <a:prstDash val="solid"/>
            <a:round/>
            <a:headEnd len="med" w="med" type="none"/>
            <a:tailEnd len="med" w="med" type="triangle"/>
          </a:ln>
        </p:spPr>
      </p:cxn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582"/>
                                        </p:tgtEl>
                                        <p:attrNameLst>
                                          <p:attrName>style.visibility</p:attrName>
                                        </p:attrNameLst>
                                      </p:cBhvr>
                                      <p:to>
                                        <p:strVal val="visible"/>
                                      </p:to>
                                    </p:set>
                                    <p:animEffect filter="fade" transition="in">
                                      <p:cBhvr>
                                        <p:cTn dur="1000"/>
                                        <p:tgtEl>
                                          <p:spTgt spid="582"/>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579"/>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574"/>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593"/>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575"/>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597" name="Shape 597"/>
        <p:cNvGrpSpPr/>
        <p:nvPr/>
      </p:nvGrpSpPr>
      <p:grpSpPr>
        <a:xfrm>
          <a:off x="0" y="0"/>
          <a:ext cx="0" cy="0"/>
          <a:chOff x="0" y="0"/>
          <a:chExt cx="0" cy="0"/>
        </a:xfrm>
      </p:grpSpPr>
      <p:sp>
        <p:nvSpPr>
          <p:cNvPr id="598" name="Google Shape;598;p37"/>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Proof of Work</a:t>
            </a:r>
            <a:endParaRPr/>
          </a:p>
        </p:txBody>
      </p:sp>
      <p:grpSp>
        <p:nvGrpSpPr>
          <p:cNvPr id="599" name="Google Shape;599;p37"/>
          <p:cNvGrpSpPr/>
          <p:nvPr/>
        </p:nvGrpSpPr>
        <p:grpSpPr>
          <a:xfrm>
            <a:off x="518675" y="2467400"/>
            <a:ext cx="688200" cy="1046450"/>
            <a:chOff x="1308425" y="1723525"/>
            <a:chExt cx="688200" cy="1046450"/>
          </a:xfrm>
        </p:grpSpPr>
        <p:sp>
          <p:nvSpPr>
            <p:cNvPr id="600" name="Google Shape;600;p37"/>
            <p:cNvSpPr/>
            <p:nvPr/>
          </p:nvSpPr>
          <p:spPr>
            <a:xfrm>
              <a:off x="1308425" y="2197275"/>
              <a:ext cx="688200" cy="572700"/>
            </a:xfrm>
            <a:prstGeom prst="round2SameRect">
              <a:avLst>
                <a:gd fmla="val 16667" name="adj1"/>
                <a:gd fmla="val 0" name="adj2"/>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601" name="Google Shape;601;p37"/>
            <p:cNvSpPr/>
            <p:nvPr/>
          </p:nvSpPr>
          <p:spPr>
            <a:xfrm>
              <a:off x="1377275" y="1723525"/>
              <a:ext cx="550500" cy="406200"/>
            </a:xfrm>
            <a:prstGeom prst="ellipse">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grpSp>
      <p:sp>
        <p:nvSpPr>
          <p:cNvPr id="602" name="Google Shape;602;p37"/>
          <p:cNvSpPr txBox="1"/>
          <p:nvPr/>
        </p:nvSpPr>
        <p:spPr>
          <a:xfrm>
            <a:off x="564775" y="3010525"/>
            <a:ext cx="738900" cy="451200"/>
          </a:xfrm>
          <a:prstGeom prst="rect">
            <a:avLst/>
          </a:prstGeom>
          <a:noFill/>
          <a:ln>
            <a:noFill/>
          </a:ln>
        </p:spPr>
        <p:txBody>
          <a:bodyPr anchorCtr="0" anchor="t" bIns="91425" lIns="91425" spcFirstLastPara="1" rIns="91425" wrap="square" tIns="91425">
            <a:noAutofit/>
          </a:bodyPr>
          <a:lstStyle/>
          <a:p>
            <a:pPr indent="0" lvl="0" marL="0" rtl="0">
              <a:spcBef>
                <a:spcPts val="0"/>
              </a:spcBef>
              <a:spcAft>
                <a:spcPts val="0"/>
              </a:spcAft>
              <a:buNone/>
            </a:pPr>
            <a:r>
              <a:rPr lang="en"/>
              <a:t>Miner</a:t>
            </a:r>
            <a:endParaRPr/>
          </a:p>
        </p:txBody>
      </p:sp>
      <p:grpSp>
        <p:nvGrpSpPr>
          <p:cNvPr id="603" name="Google Shape;603;p37"/>
          <p:cNvGrpSpPr/>
          <p:nvPr/>
        </p:nvGrpSpPr>
        <p:grpSpPr>
          <a:xfrm>
            <a:off x="5629188" y="1290125"/>
            <a:ext cx="688200" cy="1046450"/>
            <a:chOff x="1308425" y="1723525"/>
            <a:chExt cx="688200" cy="1046450"/>
          </a:xfrm>
        </p:grpSpPr>
        <p:sp>
          <p:nvSpPr>
            <p:cNvPr id="604" name="Google Shape;604;p37"/>
            <p:cNvSpPr/>
            <p:nvPr/>
          </p:nvSpPr>
          <p:spPr>
            <a:xfrm>
              <a:off x="1308425" y="2197275"/>
              <a:ext cx="688200" cy="572700"/>
            </a:xfrm>
            <a:prstGeom prst="round2SameRect">
              <a:avLst>
                <a:gd fmla="val 16667" name="adj1"/>
                <a:gd fmla="val 0" name="adj2"/>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605" name="Google Shape;605;p37"/>
            <p:cNvSpPr/>
            <p:nvPr/>
          </p:nvSpPr>
          <p:spPr>
            <a:xfrm>
              <a:off x="1377275" y="1723525"/>
              <a:ext cx="550500" cy="406200"/>
            </a:xfrm>
            <a:prstGeom prst="ellipse">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grpSp>
      <p:sp>
        <p:nvSpPr>
          <p:cNvPr id="606" name="Google Shape;606;p37"/>
          <p:cNvSpPr txBox="1"/>
          <p:nvPr/>
        </p:nvSpPr>
        <p:spPr>
          <a:xfrm>
            <a:off x="5719488" y="1781800"/>
            <a:ext cx="597900" cy="451200"/>
          </a:xfrm>
          <a:prstGeom prst="rect">
            <a:avLst/>
          </a:prstGeom>
          <a:noFill/>
          <a:ln>
            <a:noFill/>
          </a:ln>
        </p:spPr>
        <p:txBody>
          <a:bodyPr anchorCtr="0" anchor="t" bIns="91425" lIns="91425" spcFirstLastPara="1" rIns="91425" wrap="square" tIns="91425">
            <a:noAutofit/>
          </a:bodyPr>
          <a:lstStyle/>
          <a:p>
            <a:pPr indent="0" lvl="0" marL="0" rtl="0">
              <a:spcBef>
                <a:spcPts val="0"/>
              </a:spcBef>
              <a:spcAft>
                <a:spcPts val="0"/>
              </a:spcAft>
              <a:buNone/>
            </a:pPr>
            <a:r>
              <a:rPr lang="en"/>
              <a:t>Alice</a:t>
            </a:r>
            <a:endParaRPr/>
          </a:p>
        </p:txBody>
      </p:sp>
      <p:sp>
        <p:nvSpPr>
          <p:cNvPr id="607" name="Google Shape;607;p37"/>
          <p:cNvSpPr/>
          <p:nvPr/>
        </p:nvSpPr>
        <p:spPr>
          <a:xfrm flipH="1" rot="-111056">
            <a:off x="3742562" y="2831603"/>
            <a:ext cx="167187" cy="432850"/>
          </a:xfrm>
          <a:prstGeom prst="moon">
            <a:avLst>
              <a:gd fmla="val 50000" name="adj"/>
            </a:avLst>
          </a:prstGeom>
          <a:solidFill>
            <a:srgbClr val="FFFFFF"/>
          </a:solidFill>
          <a:ln cap="flat" cmpd="sng" w="9525">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608" name="Google Shape;608;p37"/>
          <p:cNvSpPr/>
          <p:nvPr/>
        </p:nvSpPr>
        <p:spPr>
          <a:xfrm flipH="1" rot="-117113">
            <a:off x="3823477" y="2644395"/>
            <a:ext cx="308279" cy="796378"/>
          </a:xfrm>
          <a:prstGeom prst="moon">
            <a:avLst>
              <a:gd fmla="val 50000" name="adj"/>
            </a:avLst>
          </a:prstGeom>
          <a:solidFill>
            <a:srgbClr val="FFFFFF"/>
          </a:solidFill>
          <a:ln cap="flat" cmpd="sng" w="9525">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609" name="Google Shape;609;p37"/>
          <p:cNvSpPr/>
          <p:nvPr/>
        </p:nvSpPr>
        <p:spPr>
          <a:xfrm flipH="1" rot="-116332">
            <a:off x="4011147" y="2417133"/>
            <a:ext cx="443354" cy="1146984"/>
          </a:xfrm>
          <a:prstGeom prst="moon">
            <a:avLst>
              <a:gd fmla="val 50000" name="adj"/>
            </a:avLst>
          </a:prstGeom>
          <a:solidFill>
            <a:srgbClr val="FFFFFF"/>
          </a:solidFill>
          <a:ln cap="flat" cmpd="sng" w="9525">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grpSp>
        <p:nvGrpSpPr>
          <p:cNvPr id="610" name="Google Shape;610;p37"/>
          <p:cNvGrpSpPr/>
          <p:nvPr/>
        </p:nvGrpSpPr>
        <p:grpSpPr>
          <a:xfrm>
            <a:off x="5083325" y="2737602"/>
            <a:ext cx="3640363" cy="2308198"/>
            <a:chOff x="5083325" y="2737602"/>
            <a:chExt cx="3640363" cy="2308198"/>
          </a:xfrm>
        </p:grpSpPr>
        <p:cxnSp>
          <p:nvCxnSpPr>
            <p:cNvPr id="611" name="Google Shape;611;p37"/>
            <p:cNvCxnSpPr/>
            <p:nvPr/>
          </p:nvCxnSpPr>
          <p:spPr>
            <a:xfrm flipH="1" rot="10800000">
              <a:off x="5929325" y="3085375"/>
              <a:ext cx="996300" cy="666900"/>
            </a:xfrm>
            <a:prstGeom prst="straightConnector1">
              <a:avLst/>
            </a:prstGeom>
            <a:noFill/>
            <a:ln cap="flat" cmpd="sng" w="38100">
              <a:solidFill>
                <a:srgbClr val="CCCCCC"/>
              </a:solidFill>
              <a:prstDash val="solid"/>
              <a:round/>
              <a:headEnd len="med" w="med" type="triangle"/>
              <a:tailEnd len="med" w="med" type="none"/>
            </a:ln>
          </p:spPr>
        </p:cxnSp>
        <p:sp>
          <p:nvSpPr>
            <p:cNvPr id="612" name="Google Shape;612;p37"/>
            <p:cNvSpPr txBox="1"/>
            <p:nvPr/>
          </p:nvSpPr>
          <p:spPr>
            <a:xfrm rot="-2220088">
              <a:off x="5846741" y="2981052"/>
              <a:ext cx="940622" cy="393301"/>
            </a:xfrm>
            <a:prstGeom prst="rect">
              <a:avLst/>
            </a:prstGeom>
            <a:noFill/>
            <a:ln>
              <a:noFill/>
            </a:ln>
          </p:spPr>
          <p:txBody>
            <a:bodyPr anchorCtr="0" anchor="t" bIns="91425" lIns="91425" spcFirstLastPara="1" rIns="91425" wrap="square" tIns="91425">
              <a:noAutofit/>
            </a:bodyPr>
            <a:lstStyle/>
            <a:p>
              <a:pPr indent="0" lvl="0" marL="0" rtl="0">
                <a:spcBef>
                  <a:spcPts val="0"/>
                </a:spcBef>
                <a:spcAft>
                  <a:spcPts val="0"/>
                </a:spcAft>
                <a:buNone/>
              </a:pPr>
              <a:r>
                <a:rPr lang="en">
                  <a:solidFill>
                    <a:srgbClr val="FFFFFF"/>
                  </a:solidFill>
                </a:rPr>
                <a:t>SHA-256</a:t>
              </a:r>
              <a:endParaRPr>
                <a:solidFill>
                  <a:srgbClr val="FFFFFF"/>
                </a:solidFill>
              </a:endParaRPr>
            </a:p>
          </p:txBody>
        </p:sp>
        <p:sp>
          <p:nvSpPr>
            <p:cNvPr id="613" name="Google Shape;613;p37"/>
            <p:cNvSpPr txBox="1"/>
            <p:nvPr/>
          </p:nvSpPr>
          <p:spPr>
            <a:xfrm>
              <a:off x="5083325" y="3848875"/>
              <a:ext cx="2592900" cy="998100"/>
            </a:xfrm>
            <a:prstGeom prst="rect">
              <a:avLst/>
            </a:prstGeom>
            <a:noFill/>
            <a:ln>
              <a:noFill/>
            </a:ln>
          </p:spPr>
          <p:txBody>
            <a:bodyPr anchorCtr="0" anchor="t" bIns="91425" lIns="91425" spcFirstLastPara="1" rIns="91425" wrap="square" tIns="91425">
              <a:noAutofit/>
            </a:bodyPr>
            <a:lstStyle/>
            <a:p>
              <a:pPr indent="0" lvl="0" marL="0" rtl="0">
                <a:spcBef>
                  <a:spcPts val="0"/>
                </a:spcBef>
                <a:spcAft>
                  <a:spcPts val="0"/>
                </a:spcAft>
                <a:buNone/>
              </a:pPr>
              <a:r>
                <a:rPr lang="en">
                  <a:solidFill>
                    <a:srgbClr val="FFFFFF"/>
                  </a:solidFill>
                </a:rPr>
                <a:t>00000000000011100101111010101001010100000010101110101000000101001010….</a:t>
              </a:r>
              <a:endParaRPr>
                <a:solidFill>
                  <a:srgbClr val="FFFFFF"/>
                </a:solidFill>
              </a:endParaRPr>
            </a:p>
          </p:txBody>
        </p:sp>
        <p:sp>
          <p:nvSpPr>
            <p:cNvPr id="614" name="Google Shape;614;p37"/>
            <p:cNvSpPr txBox="1"/>
            <p:nvPr/>
          </p:nvSpPr>
          <p:spPr>
            <a:xfrm>
              <a:off x="7875875" y="3848875"/>
              <a:ext cx="829200" cy="422100"/>
            </a:xfrm>
            <a:prstGeom prst="rect">
              <a:avLst/>
            </a:prstGeom>
            <a:noFill/>
            <a:ln>
              <a:noFill/>
            </a:ln>
          </p:spPr>
          <p:txBody>
            <a:bodyPr anchorCtr="0" anchor="t" bIns="91425" lIns="91425" spcFirstLastPara="1" rIns="91425" wrap="square" tIns="91425">
              <a:noAutofit/>
            </a:bodyPr>
            <a:lstStyle/>
            <a:p>
              <a:pPr indent="0" lvl="0" marL="0" rtl="0">
                <a:spcBef>
                  <a:spcPts val="0"/>
                </a:spcBef>
                <a:spcAft>
                  <a:spcPts val="0"/>
                </a:spcAft>
                <a:buNone/>
              </a:pPr>
              <a:r>
                <a:rPr lang="en">
                  <a:solidFill>
                    <a:srgbClr val="FFFFFF"/>
                  </a:solidFill>
                </a:rPr>
                <a:t>N = 10</a:t>
              </a:r>
              <a:endParaRPr>
                <a:solidFill>
                  <a:srgbClr val="FFFFFF"/>
                </a:solidFill>
              </a:endParaRPr>
            </a:p>
          </p:txBody>
        </p:sp>
        <p:pic>
          <p:nvPicPr>
            <p:cNvPr id="615" name="Google Shape;615;p37"/>
            <p:cNvPicPr preferRelativeResize="0"/>
            <p:nvPr/>
          </p:nvPicPr>
          <p:blipFill>
            <a:blip r:embed="rId3">
              <a:alphaModFix/>
            </a:blip>
            <a:stretch>
              <a:fillRect/>
            </a:stretch>
          </p:blipFill>
          <p:spPr>
            <a:xfrm>
              <a:off x="7857262" y="4179375"/>
              <a:ext cx="866425" cy="866425"/>
            </a:xfrm>
            <a:prstGeom prst="rect">
              <a:avLst/>
            </a:prstGeom>
            <a:noFill/>
            <a:ln>
              <a:noFill/>
            </a:ln>
          </p:spPr>
        </p:pic>
      </p:grpSp>
      <p:sp>
        <p:nvSpPr>
          <p:cNvPr id="616" name="Google Shape;616;p37"/>
          <p:cNvSpPr/>
          <p:nvPr/>
        </p:nvSpPr>
        <p:spPr>
          <a:xfrm flipH="1">
            <a:off x="1404575" y="1722675"/>
            <a:ext cx="2014800" cy="2029800"/>
          </a:xfrm>
          <a:prstGeom prst="verticalScroll">
            <a:avLst>
              <a:gd fmla="val 12500" name="adj"/>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spcBef>
                <a:spcPts val="0"/>
              </a:spcBef>
              <a:spcAft>
                <a:spcPts val="0"/>
              </a:spcAft>
              <a:buNone/>
            </a:pPr>
            <a:r>
              <a:t/>
            </a:r>
            <a:endParaRPr/>
          </a:p>
        </p:txBody>
      </p:sp>
      <p:sp>
        <p:nvSpPr>
          <p:cNvPr id="617" name="Google Shape;617;p37"/>
          <p:cNvSpPr/>
          <p:nvPr/>
        </p:nvSpPr>
        <p:spPr>
          <a:xfrm>
            <a:off x="1881425" y="3234075"/>
            <a:ext cx="998100" cy="393300"/>
          </a:xfrm>
          <a:prstGeom prst="rect">
            <a:avLst/>
          </a:prstGeom>
          <a:solidFill>
            <a:schemeClr val="lt2"/>
          </a:solidFill>
          <a:ln cap="flat" cmpd="sng" w="2857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618" name="Google Shape;618;p37"/>
          <p:cNvSpPr txBox="1"/>
          <p:nvPr/>
        </p:nvSpPr>
        <p:spPr>
          <a:xfrm>
            <a:off x="1987000" y="3253250"/>
            <a:ext cx="738900" cy="307200"/>
          </a:xfrm>
          <a:prstGeom prst="rect">
            <a:avLst/>
          </a:prstGeom>
          <a:noFill/>
          <a:ln>
            <a:noFill/>
          </a:ln>
        </p:spPr>
        <p:txBody>
          <a:bodyPr anchorCtr="0" anchor="t" bIns="91425" lIns="91425" spcFirstLastPara="1" rIns="91425" wrap="square" tIns="91425">
            <a:noAutofit/>
          </a:bodyPr>
          <a:lstStyle/>
          <a:p>
            <a:pPr indent="0" lvl="0" marL="0" rtl="0">
              <a:spcBef>
                <a:spcPts val="0"/>
              </a:spcBef>
              <a:spcAft>
                <a:spcPts val="0"/>
              </a:spcAft>
              <a:buNone/>
            </a:pPr>
            <a:r>
              <a:rPr lang="en"/>
              <a:t>37212</a:t>
            </a:r>
            <a:endParaRPr/>
          </a:p>
        </p:txBody>
      </p:sp>
      <p:sp>
        <p:nvSpPr>
          <p:cNvPr id="619" name="Google Shape;619;p37"/>
          <p:cNvSpPr txBox="1"/>
          <p:nvPr/>
        </p:nvSpPr>
        <p:spPr>
          <a:xfrm>
            <a:off x="1594025" y="2405725"/>
            <a:ext cx="1506300" cy="297600"/>
          </a:xfrm>
          <a:prstGeom prst="rect">
            <a:avLst/>
          </a:prstGeom>
          <a:noFill/>
          <a:ln>
            <a:noFill/>
          </a:ln>
        </p:spPr>
        <p:txBody>
          <a:bodyPr anchorCtr="0" anchor="t" bIns="91425" lIns="91425" spcFirstLastPara="1" rIns="91425" wrap="square" tIns="91425">
            <a:noAutofit/>
          </a:bodyPr>
          <a:lstStyle/>
          <a:p>
            <a:pPr indent="0" lvl="0" marL="0" rtl="0">
              <a:spcBef>
                <a:spcPts val="0"/>
              </a:spcBef>
              <a:spcAft>
                <a:spcPts val="0"/>
              </a:spcAft>
              <a:buNone/>
            </a:pPr>
            <a:r>
              <a:rPr lang="en" sz="1000"/>
              <a:t>Alice owes Bob 100CC</a:t>
            </a:r>
            <a:endParaRPr sz="1000"/>
          </a:p>
        </p:txBody>
      </p:sp>
      <p:sp>
        <p:nvSpPr>
          <p:cNvPr id="620" name="Google Shape;620;p37"/>
          <p:cNvSpPr txBox="1"/>
          <p:nvPr/>
        </p:nvSpPr>
        <p:spPr>
          <a:xfrm>
            <a:off x="1594025" y="2554525"/>
            <a:ext cx="2014800" cy="297600"/>
          </a:xfrm>
          <a:prstGeom prst="rect">
            <a:avLst/>
          </a:prstGeom>
          <a:noFill/>
          <a:ln>
            <a:noFill/>
          </a:ln>
        </p:spPr>
        <p:txBody>
          <a:bodyPr anchorCtr="0" anchor="t" bIns="91425" lIns="91425" spcFirstLastPara="1" rIns="91425" wrap="square" tIns="91425">
            <a:noAutofit/>
          </a:bodyPr>
          <a:lstStyle/>
          <a:p>
            <a:pPr indent="0" lvl="0" marL="0" rtl="0">
              <a:spcBef>
                <a:spcPts val="0"/>
              </a:spcBef>
              <a:spcAft>
                <a:spcPts val="0"/>
              </a:spcAft>
              <a:buNone/>
            </a:pPr>
            <a:r>
              <a:rPr lang="en" sz="1000"/>
              <a:t>Bob owes Charlie 80CC</a:t>
            </a:r>
            <a:endParaRPr sz="1000"/>
          </a:p>
        </p:txBody>
      </p:sp>
      <p:sp>
        <p:nvSpPr>
          <p:cNvPr id="621" name="Google Shape;621;p37"/>
          <p:cNvSpPr txBox="1"/>
          <p:nvPr/>
        </p:nvSpPr>
        <p:spPr>
          <a:xfrm>
            <a:off x="1594025" y="2712925"/>
            <a:ext cx="2014800" cy="297600"/>
          </a:xfrm>
          <a:prstGeom prst="rect">
            <a:avLst/>
          </a:prstGeom>
          <a:noFill/>
          <a:ln>
            <a:noFill/>
          </a:ln>
        </p:spPr>
        <p:txBody>
          <a:bodyPr anchorCtr="0" anchor="t" bIns="91425" lIns="91425" spcFirstLastPara="1" rIns="91425" wrap="square" tIns="91425">
            <a:noAutofit/>
          </a:bodyPr>
          <a:lstStyle/>
          <a:p>
            <a:pPr indent="0" lvl="0" marL="0" rtl="0">
              <a:spcBef>
                <a:spcPts val="0"/>
              </a:spcBef>
              <a:spcAft>
                <a:spcPts val="0"/>
              </a:spcAft>
              <a:buNone/>
            </a:pPr>
            <a:r>
              <a:rPr lang="en" sz="1000"/>
              <a:t>Bob owes Deborah 30CC</a:t>
            </a:r>
            <a:endParaRPr sz="1000"/>
          </a:p>
        </p:txBody>
      </p:sp>
      <p:sp>
        <p:nvSpPr>
          <p:cNvPr id="622" name="Google Shape;622;p37"/>
          <p:cNvSpPr txBox="1"/>
          <p:nvPr/>
        </p:nvSpPr>
        <p:spPr>
          <a:xfrm>
            <a:off x="1593425" y="2890500"/>
            <a:ext cx="2014800" cy="297600"/>
          </a:xfrm>
          <a:prstGeom prst="rect">
            <a:avLst/>
          </a:prstGeom>
          <a:noFill/>
          <a:ln>
            <a:noFill/>
          </a:ln>
        </p:spPr>
        <p:txBody>
          <a:bodyPr anchorCtr="0" anchor="t" bIns="91425" lIns="91425" spcFirstLastPara="1" rIns="91425" wrap="square" tIns="91425">
            <a:noAutofit/>
          </a:bodyPr>
          <a:lstStyle/>
          <a:p>
            <a:pPr indent="0" lvl="0" marL="0" rtl="0">
              <a:spcBef>
                <a:spcPts val="0"/>
              </a:spcBef>
              <a:spcAft>
                <a:spcPts val="0"/>
              </a:spcAft>
              <a:buNone/>
            </a:pPr>
            <a:r>
              <a:rPr lang="en" sz="1000"/>
              <a:t>Alice owes Charlie 500CC</a:t>
            </a:r>
            <a:endParaRPr sz="1000"/>
          </a:p>
        </p:txBody>
      </p:sp>
      <p:sp>
        <p:nvSpPr>
          <p:cNvPr id="623" name="Google Shape;623;p37"/>
          <p:cNvSpPr/>
          <p:nvPr/>
        </p:nvSpPr>
        <p:spPr>
          <a:xfrm>
            <a:off x="1882309" y="2065459"/>
            <a:ext cx="998100" cy="393300"/>
          </a:xfrm>
          <a:prstGeom prst="rect">
            <a:avLst/>
          </a:prstGeom>
          <a:solidFill>
            <a:schemeClr val="lt2"/>
          </a:solidFill>
          <a:ln cap="flat" cmpd="sng" w="2857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624" name="Google Shape;624;p37"/>
          <p:cNvSpPr txBox="1"/>
          <p:nvPr/>
        </p:nvSpPr>
        <p:spPr>
          <a:xfrm>
            <a:off x="1987884" y="2084634"/>
            <a:ext cx="738900" cy="307200"/>
          </a:xfrm>
          <a:prstGeom prst="rect">
            <a:avLst/>
          </a:prstGeom>
          <a:noFill/>
          <a:ln>
            <a:noFill/>
          </a:ln>
        </p:spPr>
        <p:txBody>
          <a:bodyPr anchorCtr="0" anchor="t" bIns="91425" lIns="91425" spcFirstLastPara="1" rIns="91425" wrap="square" tIns="91425">
            <a:noAutofit/>
          </a:bodyPr>
          <a:lstStyle/>
          <a:p>
            <a:pPr indent="0" lvl="0" marL="0" rtl="0">
              <a:spcBef>
                <a:spcPts val="0"/>
              </a:spcBef>
              <a:spcAft>
                <a:spcPts val="0"/>
              </a:spcAft>
              <a:buNone/>
            </a:pPr>
            <a:r>
              <a:rPr lang="en"/>
              <a:t>83332</a:t>
            </a:r>
            <a:endParaRPr/>
          </a:p>
        </p:txBody>
      </p:sp>
      <p:grpSp>
        <p:nvGrpSpPr>
          <p:cNvPr id="625" name="Google Shape;625;p37"/>
          <p:cNvGrpSpPr/>
          <p:nvPr/>
        </p:nvGrpSpPr>
        <p:grpSpPr>
          <a:xfrm>
            <a:off x="6884800" y="1036650"/>
            <a:ext cx="2204250" cy="2029800"/>
            <a:chOff x="6925625" y="1055575"/>
            <a:chExt cx="2204250" cy="2029800"/>
          </a:xfrm>
        </p:grpSpPr>
        <p:sp>
          <p:nvSpPr>
            <p:cNvPr id="626" name="Google Shape;626;p37"/>
            <p:cNvSpPr/>
            <p:nvPr/>
          </p:nvSpPr>
          <p:spPr>
            <a:xfrm flipH="1">
              <a:off x="6925625" y="1055575"/>
              <a:ext cx="2014800" cy="2029800"/>
            </a:xfrm>
            <a:prstGeom prst="verticalScroll">
              <a:avLst>
                <a:gd fmla="val 12500" name="adj"/>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spcBef>
                  <a:spcPts val="0"/>
                </a:spcBef>
                <a:spcAft>
                  <a:spcPts val="0"/>
                </a:spcAft>
                <a:buNone/>
              </a:pPr>
              <a:r>
                <a:t/>
              </a:r>
              <a:endParaRPr/>
            </a:p>
          </p:txBody>
        </p:sp>
        <p:sp>
          <p:nvSpPr>
            <p:cNvPr id="627" name="Google Shape;627;p37"/>
            <p:cNvSpPr/>
            <p:nvPr/>
          </p:nvSpPr>
          <p:spPr>
            <a:xfrm>
              <a:off x="7402475" y="2566975"/>
              <a:ext cx="998100" cy="393300"/>
            </a:xfrm>
            <a:prstGeom prst="rect">
              <a:avLst/>
            </a:prstGeom>
            <a:solidFill>
              <a:schemeClr val="lt2"/>
            </a:solidFill>
            <a:ln cap="flat" cmpd="sng" w="2857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628" name="Google Shape;628;p37"/>
            <p:cNvSpPr txBox="1"/>
            <p:nvPr/>
          </p:nvSpPr>
          <p:spPr>
            <a:xfrm>
              <a:off x="7508050" y="2586150"/>
              <a:ext cx="738900" cy="307200"/>
            </a:xfrm>
            <a:prstGeom prst="rect">
              <a:avLst/>
            </a:prstGeom>
            <a:noFill/>
            <a:ln>
              <a:noFill/>
            </a:ln>
          </p:spPr>
          <p:txBody>
            <a:bodyPr anchorCtr="0" anchor="t" bIns="91425" lIns="91425" spcFirstLastPara="1" rIns="91425" wrap="square" tIns="91425">
              <a:noAutofit/>
            </a:bodyPr>
            <a:lstStyle/>
            <a:p>
              <a:pPr indent="0" lvl="0" marL="0" rtl="0">
                <a:spcBef>
                  <a:spcPts val="0"/>
                </a:spcBef>
                <a:spcAft>
                  <a:spcPts val="0"/>
                </a:spcAft>
                <a:buNone/>
              </a:pPr>
              <a:r>
                <a:rPr lang="en"/>
                <a:t>37212</a:t>
              </a:r>
              <a:endParaRPr/>
            </a:p>
          </p:txBody>
        </p:sp>
        <p:sp>
          <p:nvSpPr>
            <p:cNvPr id="629" name="Google Shape;629;p37"/>
            <p:cNvSpPr txBox="1"/>
            <p:nvPr/>
          </p:nvSpPr>
          <p:spPr>
            <a:xfrm>
              <a:off x="7115075" y="1738625"/>
              <a:ext cx="1506300" cy="297600"/>
            </a:xfrm>
            <a:prstGeom prst="rect">
              <a:avLst/>
            </a:prstGeom>
            <a:noFill/>
            <a:ln>
              <a:noFill/>
            </a:ln>
          </p:spPr>
          <p:txBody>
            <a:bodyPr anchorCtr="0" anchor="t" bIns="91425" lIns="91425" spcFirstLastPara="1" rIns="91425" wrap="square" tIns="91425">
              <a:noAutofit/>
            </a:bodyPr>
            <a:lstStyle/>
            <a:p>
              <a:pPr indent="0" lvl="0" marL="0" rtl="0">
                <a:spcBef>
                  <a:spcPts val="0"/>
                </a:spcBef>
                <a:spcAft>
                  <a:spcPts val="0"/>
                </a:spcAft>
                <a:buNone/>
              </a:pPr>
              <a:r>
                <a:rPr lang="en" sz="1000"/>
                <a:t>Alice owes Bob 100CC</a:t>
              </a:r>
              <a:endParaRPr sz="1000"/>
            </a:p>
          </p:txBody>
        </p:sp>
        <p:sp>
          <p:nvSpPr>
            <p:cNvPr id="630" name="Google Shape;630;p37"/>
            <p:cNvSpPr txBox="1"/>
            <p:nvPr/>
          </p:nvSpPr>
          <p:spPr>
            <a:xfrm>
              <a:off x="7115075" y="1887425"/>
              <a:ext cx="2014800" cy="297600"/>
            </a:xfrm>
            <a:prstGeom prst="rect">
              <a:avLst/>
            </a:prstGeom>
            <a:noFill/>
            <a:ln>
              <a:noFill/>
            </a:ln>
          </p:spPr>
          <p:txBody>
            <a:bodyPr anchorCtr="0" anchor="t" bIns="91425" lIns="91425" spcFirstLastPara="1" rIns="91425" wrap="square" tIns="91425">
              <a:noAutofit/>
            </a:bodyPr>
            <a:lstStyle/>
            <a:p>
              <a:pPr indent="0" lvl="0" marL="0" rtl="0">
                <a:spcBef>
                  <a:spcPts val="0"/>
                </a:spcBef>
                <a:spcAft>
                  <a:spcPts val="0"/>
                </a:spcAft>
                <a:buNone/>
              </a:pPr>
              <a:r>
                <a:rPr lang="en" sz="1000"/>
                <a:t>Bob owes Charlie 80CC</a:t>
              </a:r>
              <a:endParaRPr sz="1000"/>
            </a:p>
          </p:txBody>
        </p:sp>
        <p:sp>
          <p:nvSpPr>
            <p:cNvPr id="631" name="Google Shape;631;p37"/>
            <p:cNvSpPr txBox="1"/>
            <p:nvPr/>
          </p:nvSpPr>
          <p:spPr>
            <a:xfrm>
              <a:off x="7115075" y="2045825"/>
              <a:ext cx="2014800" cy="297600"/>
            </a:xfrm>
            <a:prstGeom prst="rect">
              <a:avLst/>
            </a:prstGeom>
            <a:noFill/>
            <a:ln>
              <a:noFill/>
            </a:ln>
          </p:spPr>
          <p:txBody>
            <a:bodyPr anchorCtr="0" anchor="t" bIns="91425" lIns="91425" spcFirstLastPara="1" rIns="91425" wrap="square" tIns="91425">
              <a:noAutofit/>
            </a:bodyPr>
            <a:lstStyle/>
            <a:p>
              <a:pPr indent="0" lvl="0" marL="0" rtl="0">
                <a:spcBef>
                  <a:spcPts val="0"/>
                </a:spcBef>
                <a:spcAft>
                  <a:spcPts val="0"/>
                </a:spcAft>
                <a:buNone/>
              </a:pPr>
              <a:r>
                <a:rPr lang="en" sz="1000"/>
                <a:t>Bob owes Deborah 30CC</a:t>
              </a:r>
              <a:endParaRPr sz="1000"/>
            </a:p>
          </p:txBody>
        </p:sp>
        <p:sp>
          <p:nvSpPr>
            <p:cNvPr id="632" name="Google Shape;632;p37"/>
            <p:cNvSpPr txBox="1"/>
            <p:nvPr/>
          </p:nvSpPr>
          <p:spPr>
            <a:xfrm>
              <a:off x="7114475" y="2223400"/>
              <a:ext cx="2014800" cy="297600"/>
            </a:xfrm>
            <a:prstGeom prst="rect">
              <a:avLst/>
            </a:prstGeom>
            <a:noFill/>
            <a:ln>
              <a:noFill/>
            </a:ln>
          </p:spPr>
          <p:txBody>
            <a:bodyPr anchorCtr="0" anchor="t" bIns="91425" lIns="91425" spcFirstLastPara="1" rIns="91425" wrap="square" tIns="91425">
              <a:noAutofit/>
            </a:bodyPr>
            <a:lstStyle/>
            <a:p>
              <a:pPr indent="0" lvl="0" marL="0" rtl="0">
                <a:spcBef>
                  <a:spcPts val="0"/>
                </a:spcBef>
                <a:spcAft>
                  <a:spcPts val="0"/>
                </a:spcAft>
                <a:buNone/>
              </a:pPr>
              <a:r>
                <a:rPr lang="en" sz="1000"/>
                <a:t>Alice owes Charlie 500CC</a:t>
              </a:r>
              <a:endParaRPr sz="1000"/>
            </a:p>
          </p:txBody>
        </p:sp>
        <p:sp>
          <p:nvSpPr>
            <p:cNvPr id="633" name="Google Shape;633;p37"/>
            <p:cNvSpPr/>
            <p:nvPr/>
          </p:nvSpPr>
          <p:spPr>
            <a:xfrm>
              <a:off x="7403359" y="1398359"/>
              <a:ext cx="998100" cy="393300"/>
            </a:xfrm>
            <a:prstGeom prst="rect">
              <a:avLst/>
            </a:prstGeom>
            <a:solidFill>
              <a:schemeClr val="lt2"/>
            </a:solidFill>
            <a:ln cap="flat" cmpd="sng" w="2857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634" name="Google Shape;634;p37"/>
            <p:cNvSpPr txBox="1"/>
            <p:nvPr/>
          </p:nvSpPr>
          <p:spPr>
            <a:xfrm>
              <a:off x="7508934" y="1417534"/>
              <a:ext cx="738900" cy="307200"/>
            </a:xfrm>
            <a:prstGeom prst="rect">
              <a:avLst/>
            </a:prstGeom>
            <a:noFill/>
            <a:ln>
              <a:noFill/>
            </a:ln>
          </p:spPr>
          <p:txBody>
            <a:bodyPr anchorCtr="0" anchor="t" bIns="91425" lIns="91425" spcFirstLastPara="1" rIns="91425" wrap="square" tIns="91425">
              <a:noAutofit/>
            </a:bodyPr>
            <a:lstStyle/>
            <a:p>
              <a:pPr indent="0" lvl="0" marL="0" rtl="0">
                <a:spcBef>
                  <a:spcPts val="0"/>
                </a:spcBef>
                <a:spcAft>
                  <a:spcPts val="0"/>
                </a:spcAft>
                <a:buNone/>
              </a:pPr>
              <a:r>
                <a:rPr lang="en"/>
                <a:t>83332</a:t>
              </a:r>
              <a:endParaRPr/>
            </a:p>
          </p:txBody>
        </p:sp>
      </p:grpSp>
      <p:sp>
        <p:nvSpPr>
          <p:cNvPr id="635" name="Google Shape;635;p37"/>
          <p:cNvSpPr/>
          <p:nvPr/>
        </p:nvSpPr>
        <p:spPr>
          <a:xfrm flipH="1">
            <a:off x="5083325" y="1527000"/>
            <a:ext cx="496200" cy="572700"/>
          </a:xfrm>
          <a:prstGeom prst="verticalScroll">
            <a:avLst>
              <a:gd fmla="val 12500" name="adj"/>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625"/>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610"/>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639" name="Shape 639"/>
        <p:cNvGrpSpPr/>
        <p:nvPr/>
      </p:nvGrpSpPr>
      <p:grpSpPr>
        <a:xfrm>
          <a:off x="0" y="0"/>
          <a:ext cx="0" cy="0"/>
          <a:chOff x="0" y="0"/>
          <a:chExt cx="0" cy="0"/>
        </a:xfrm>
      </p:grpSpPr>
      <p:sp>
        <p:nvSpPr>
          <p:cNvPr id="640" name="Google Shape;640;p38"/>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Proof of Work</a:t>
            </a:r>
            <a:endParaRPr/>
          </a:p>
        </p:txBody>
      </p:sp>
      <p:sp>
        <p:nvSpPr>
          <p:cNvPr id="641" name="Google Shape;641;p38"/>
          <p:cNvSpPr/>
          <p:nvPr/>
        </p:nvSpPr>
        <p:spPr>
          <a:xfrm flipH="1">
            <a:off x="1394375" y="1334850"/>
            <a:ext cx="2014800" cy="2041200"/>
          </a:xfrm>
          <a:prstGeom prst="verticalScroll">
            <a:avLst>
              <a:gd fmla="val 12500" name="adj"/>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spcBef>
                <a:spcPts val="0"/>
              </a:spcBef>
              <a:spcAft>
                <a:spcPts val="0"/>
              </a:spcAft>
              <a:buNone/>
            </a:pPr>
            <a:r>
              <a:t/>
            </a:r>
            <a:endParaRPr/>
          </a:p>
        </p:txBody>
      </p:sp>
      <p:sp>
        <p:nvSpPr>
          <p:cNvPr id="642" name="Google Shape;642;p38"/>
          <p:cNvSpPr/>
          <p:nvPr/>
        </p:nvSpPr>
        <p:spPr>
          <a:xfrm>
            <a:off x="1871225" y="2857725"/>
            <a:ext cx="998100" cy="393300"/>
          </a:xfrm>
          <a:prstGeom prst="rect">
            <a:avLst/>
          </a:prstGeom>
          <a:solidFill>
            <a:schemeClr val="lt2"/>
          </a:solidFill>
          <a:ln cap="flat" cmpd="sng" w="2857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643" name="Google Shape;643;p38"/>
          <p:cNvSpPr txBox="1"/>
          <p:nvPr/>
        </p:nvSpPr>
        <p:spPr>
          <a:xfrm>
            <a:off x="1976800" y="2876900"/>
            <a:ext cx="738900" cy="307200"/>
          </a:xfrm>
          <a:prstGeom prst="rect">
            <a:avLst/>
          </a:prstGeom>
          <a:noFill/>
          <a:ln>
            <a:noFill/>
          </a:ln>
        </p:spPr>
        <p:txBody>
          <a:bodyPr anchorCtr="0" anchor="t" bIns="91425" lIns="91425" spcFirstLastPara="1" rIns="91425" wrap="square" tIns="91425">
            <a:noAutofit/>
          </a:bodyPr>
          <a:lstStyle/>
          <a:p>
            <a:pPr indent="0" lvl="0" marL="0" rtl="0">
              <a:spcBef>
                <a:spcPts val="0"/>
              </a:spcBef>
              <a:spcAft>
                <a:spcPts val="0"/>
              </a:spcAft>
              <a:buNone/>
            </a:pPr>
            <a:r>
              <a:rPr lang="en"/>
              <a:t>37212</a:t>
            </a:r>
            <a:endParaRPr/>
          </a:p>
        </p:txBody>
      </p:sp>
      <p:grpSp>
        <p:nvGrpSpPr>
          <p:cNvPr id="644" name="Google Shape;644;p38"/>
          <p:cNvGrpSpPr/>
          <p:nvPr/>
        </p:nvGrpSpPr>
        <p:grpSpPr>
          <a:xfrm>
            <a:off x="508475" y="2091050"/>
            <a:ext cx="688200" cy="1046450"/>
            <a:chOff x="1308425" y="1723525"/>
            <a:chExt cx="688200" cy="1046450"/>
          </a:xfrm>
        </p:grpSpPr>
        <p:sp>
          <p:nvSpPr>
            <p:cNvPr id="645" name="Google Shape;645;p38"/>
            <p:cNvSpPr/>
            <p:nvPr/>
          </p:nvSpPr>
          <p:spPr>
            <a:xfrm>
              <a:off x="1308425" y="2197275"/>
              <a:ext cx="688200" cy="572700"/>
            </a:xfrm>
            <a:prstGeom prst="round2SameRect">
              <a:avLst>
                <a:gd fmla="val 16667" name="adj1"/>
                <a:gd fmla="val 0" name="adj2"/>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646" name="Google Shape;646;p38"/>
            <p:cNvSpPr/>
            <p:nvPr/>
          </p:nvSpPr>
          <p:spPr>
            <a:xfrm>
              <a:off x="1377275" y="1723525"/>
              <a:ext cx="550500" cy="406200"/>
            </a:xfrm>
            <a:prstGeom prst="ellipse">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grpSp>
      <p:sp>
        <p:nvSpPr>
          <p:cNvPr id="647" name="Google Shape;647;p38"/>
          <p:cNvSpPr txBox="1"/>
          <p:nvPr/>
        </p:nvSpPr>
        <p:spPr>
          <a:xfrm>
            <a:off x="1583825" y="2029375"/>
            <a:ext cx="1506300" cy="297600"/>
          </a:xfrm>
          <a:prstGeom prst="rect">
            <a:avLst/>
          </a:prstGeom>
          <a:noFill/>
          <a:ln>
            <a:noFill/>
          </a:ln>
        </p:spPr>
        <p:txBody>
          <a:bodyPr anchorCtr="0" anchor="t" bIns="91425" lIns="91425" spcFirstLastPara="1" rIns="91425" wrap="square" tIns="91425">
            <a:noAutofit/>
          </a:bodyPr>
          <a:lstStyle/>
          <a:p>
            <a:pPr indent="0" lvl="0" marL="0" rtl="0">
              <a:spcBef>
                <a:spcPts val="0"/>
              </a:spcBef>
              <a:spcAft>
                <a:spcPts val="0"/>
              </a:spcAft>
              <a:buNone/>
            </a:pPr>
            <a:r>
              <a:rPr lang="en" sz="1000"/>
              <a:t>Alice owes Bob 100CC</a:t>
            </a:r>
            <a:endParaRPr sz="1000"/>
          </a:p>
        </p:txBody>
      </p:sp>
      <p:sp>
        <p:nvSpPr>
          <p:cNvPr id="648" name="Google Shape;648;p38"/>
          <p:cNvSpPr txBox="1"/>
          <p:nvPr/>
        </p:nvSpPr>
        <p:spPr>
          <a:xfrm>
            <a:off x="1583825" y="2178175"/>
            <a:ext cx="2014800" cy="297600"/>
          </a:xfrm>
          <a:prstGeom prst="rect">
            <a:avLst/>
          </a:prstGeom>
          <a:noFill/>
          <a:ln>
            <a:noFill/>
          </a:ln>
        </p:spPr>
        <p:txBody>
          <a:bodyPr anchorCtr="0" anchor="t" bIns="91425" lIns="91425" spcFirstLastPara="1" rIns="91425" wrap="square" tIns="91425">
            <a:noAutofit/>
          </a:bodyPr>
          <a:lstStyle/>
          <a:p>
            <a:pPr indent="0" lvl="0" marL="0" rtl="0">
              <a:spcBef>
                <a:spcPts val="0"/>
              </a:spcBef>
              <a:spcAft>
                <a:spcPts val="0"/>
              </a:spcAft>
              <a:buNone/>
            </a:pPr>
            <a:r>
              <a:rPr lang="en" sz="1000"/>
              <a:t>Bob owes Charlie 80CC</a:t>
            </a:r>
            <a:endParaRPr sz="1000"/>
          </a:p>
        </p:txBody>
      </p:sp>
      <p:sp>
        <p:nvSpPr>
          <p:cNvPr id="649" name="Google Shape;649;p38"/>
          <p:cNvSpPr txBox="1"/>
          <p:nvPr/>
        </p:nvSpPr>
        <p:spPr>
          <a:xfrm>
            <a:off x="1583825" y="2336575"/>
            <a:ext cx="2014800" cy="297600"/>
          </a:xfrm>
          <a:prstGeom prst="rect">
            <a:avLst/>
          </a:prstGeom>
          <a:noFill/>
          <a:ln>
            <a:noFill/>
          </a:ln>
        </p:spPr>
        <p:txBody>
          <a:bodyPr anchorCtr="0" anchor="t" bIns="91425" lIns="91425" spcFirstLastPara="1" rIns="91425" wrap="square" tIns="91425">
            <a:noAutofit/>
          </a:bodyPr>
          <a:lstStyle/>
          <a:p>
            <a:pPr indent="0" lvl="0" marL="0" rtl="0">
              <a:spcBef>
                <a:spcPts val="0"/>
              </a:spcBef>
              <a:spcAft>
                <a:spcPts val="0"/>
              </a:spcAft>
              <a:buNone/>
            </a:pPr>
            <a:r>
              <a:rPr lang="en" sz="1000"/>
              <a:t>Bob owes Deborah 30CC</a:t>
            </a:r>
            <a:endParaRPr sz="1000"/>
          </a:p>
        </p:txBody>
      </p:sp>
      <p:sp>
        <p:nvSpPr>
          <p:cNvPr id="650" name="Google Shape;650;p38"/>
          <p:cNvSpPr txBox="1"/>
          <p:nvPr/>
        </p:nvSpPr>
        <p:spPr>
          <a:xfrm>
            <a:off x="1583225" y="2514150"/>
            <a:ext cx="2014800" cy="297600"/>
          </a:xfrm>
          <a:prstGeom prst="rect">
            <a:avLst/>
          </a:prstGeom>
          <a:noFill/>
          <a:ln>
            <a:noFill/>
          </a:ln>
        </p:spPr>
        <p:txBody>
          <a:bodyPr anchorCtr="0" anchor="t" bIns="91425" lIns="91425" spcFirstLastPara="1" rIns="91425" wrap="square" tIns="91425">
            <a:noAutofit/>
          </a:bodyPr>
          <a:lstStyle/>
          <a:p>
            <a:pPr indent="0" lvl="0" marL="0" rtl="0">
              <a:spcBef>
                <a:spcPts val="0"/>
              </a:spcBef>
              <a:spcAft>
                <a:spcPts val="0"/>
              </a:spcAft>
              <a:buNone/>
            </a:pPr>
            <a:r>
              <a:rPr lang="en" sz="1000"/>
              <a:t>Alice owes Charlie 500CC</a:t>
            </a:r>
            <a:endParaRPr sz="1000"/>
          </a:p>
        </p:txBody>
      </p:sp>
      <p:sp>
        <p:nvSpPr>
          <p:cNvPr id="651" name="Google Shape;651;p38"/>
          <p:cNvSpPr txBox="1"/>
          <p:nvPr/>
        </p:nvSpPr>
        <p:spPr>
          <a:xfrm>
            <a:off x="554575" y="2634175"/>
            <a:ext cx="738900" cy="451200"/>
          </a:xfrm>
          <a:prstGeom prst="rect">
            <a:avLst/>
          </a:prstGeom>
          <a:noFill/>
          <a:ln>
            <a:noFill/>
          </a:ln>
        </p:spPr>
        <p:txBody>
          <a:bodyPr anchorCtr="0" anchor="t" bIns="91425" lIns="91425" spcFirstLastPara="1" rIns="91425" wrap="square" tIns="91425">
            <a:noAutofit/>
          </a:bodyPr>
          <a:lstStyle/>
          <a:p>
            <a:pPr indent="0" lvl="0" marL="0" rtl="0">
              <a:spcBef>
                <a:spcPts val="0"/>
              </a:spcBef>
              <a:spcAft>
                <a:spcPts val="0"/>
              </a:spcAft>
              <a:buNone/>
            </a:pPr>
            <a:r>
              <a:rPr lang="en"/>
              <a:t>Miner</a:t>
            </a:r>
            <a:endParaRPr/>
          </a:p>
        </p:txBody>
      </p:sp>
      <p:grpSp>
        <p:nvGrpSpPr>
          <p:cNvPr id="652" name="Google Shape;652;p38"/>
          <p:cNvGrpSpPr/>
          <p:nvPr/>
        </p:nvGrpSpPr>
        <p:grpSpPr>
          <a:xfrm>
            <a:off x="5036063" y="1279900"/>
            <a:ext cx="688200" cy="1046450"/>
            <a:chOff x="1308425" y="1723525"/>
            <a:chExt cx="688200" cy="1046450"/>
          </a:xfrm>
        </p:grpSpPr>
        <p:sp>
          <p:nvSpPr>
            <p:cNvPr id="653" name="Google Shape;653;p38"/>
            <p:cNvSpPr/>
            <p:nvPr/>
          </p:nvSpPr>
          <p:spPr>
            <a:xfrm>
              <a:off x="1308425" y="2197275"/>
              <a:ext cx="688200" cy="572700"/>
            </a:xfrm>
            <a:prstGeom prst="round2SameRect">
              <a:avLst>
                <a:gd fmla="val 16667" name="adj1"/>
                <a:gd fmla="val 0" name="adj2"/>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654" name="Google Shape;654;p38"/>
            <p:cNvSpPr/>
            <p:nvPr/>
          </p:nvSpPr>
          <p:spPr>
            <a:xfrm>
              <a:off x="1377275" y="1723525"/>
              <a:ext cx="550500" cy="406200"/>
            </a:xfrm>
            <a:prstGeom prst="ellipse">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grpSp>
      <p:sp>
        <p:nvSpPr>
          <p:cNvPr id="655" name="Google Shape;655;p38"/>
          <p:cNvSpPr txBox="1"/>
          <p:nvPr/>
        </p:nvSpPr>
        <p:spPr>
          <a:xfrm>
            <a:off x="5126363" y="1771575"/>
            <a:ext cx="597900" cy="451200"/>
          </a:xfrm>
          <a:prstGeom prst="rect">
            <a:avLst/>
          </a:prstGeom>
          <a:noFill/>
          <a:ln>
            <a:noFill/>
          </a:ln>
        </p:spPr>
        <p:txBody>
          <a:bodyPr anchorCtr="0" anchor="t" bIns="91425" lIns="91425" spcFirstLastPara="1" rIns="91425" wrap="square" tIns="91425">
            <a:noAutofit/>
          </a:bodyPr>
          <a:lstStyle/>
          <a:p>
            <a:pPr indent="0" lvl="0" marL="0" rtl="0">
              <a:spcBef>
                <a:spcPts val="0"/>
              </a:spcBef>
              <a:spcAft>
                <a:spcPts val="0"/>
              </a:spcAft>
              <a:buNone/>
            </a:pPr>
            <a:r>
              <a:rPr lang="en"/>
              <a:t>Alice</a:t>
            </a:r>
            <a:endParaRPr/>
          </a:p>
        </p:txBody>
      </p:sp>
      <p:grpSp>
        <p:nvGrpSpPr>
          <p:cNvPr id="656" name="Google Shape;656;p38"/>
          <p:cNvGrpSpPr/>
          <p:nvPr/>
        </p:nvGrpSpPr>
        <p:grpSpPr>
          <a:xfrm>
            <a:off x="6393125" y="1279900"/>
            <a:ext cx="688200" cy="1046450"/>
            <a:chOff x="1308425" y="1723525"/>
            <a:chExt cx="688200" cy="1046450"/>
          </a:xfrm>
        </p:grpSpPr>
        <p:sp>
          <p:nvSpPr>
            <p:cNvPr id="657" name="Google Shape;657;p38"/>
            <p:cNvSpPr/>
            <p:nvPr/>
          </p:nvSpPr>
          <p:spPr>
            <a:xfrm>
              <a:off x="1308425" y="2197275"/>
              <a:ext cx="688200" cy="572700"/>
            </a:xfrm>
            <a:prstGeom prst="round2SameRect">
              <a:avLst>
                <a:gd fmla="val 16667" name="adj1"/>
                <a:gd fmla="val 0" name="adj2"/>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658" name="Google Shape;658;p38"/>
            <p:cNvSpPr/>
            <p:nvPr/>
          </p:nvSpPr>
          <p:spPr>
            <a:xfrm>
              <a:off x="1377275" y="1723525"/>
              <a:ext cx="550500" cy="406200"/>
            </a:xfrm>
            <a:prstGeom prst="ellipse">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grpSp>
      <p:sp>
        <p:nvSpPr>
          <p:cNvPr id="659" name="Google Shape;659;p38"/>
          <p:cNvSpPr txBox="1"/>
          <p:nvPr/>
        </p:nvSpPr>
        <p:spPr>
          <a:xfrm>
            <a:off x="6483425" y="1771575"/>
            <a:ext cx="597900" cy="451200"/>
          </a:xfrm>
          <a:prstGeom prst="rect">
            <a:avLst/>
          </a:prstGeom>
          <a:noFill/>
          <a:ln>
            <a:noFill/>
          </a:ln>
        </p:spPr>
        <p:txBody>
          <a:bodyPr anchorCtr="0" anchor="t" bIns="91425" lIns="91425" spcFirstLastPara="1" rIns="91425" wrap="square" tIns="91425">
            <a:noAutofit/>
          </a:bodyPr>
          <a:lstStyle/>
          <a:p>
            <a:pPr indent="0" lvl="0" marL="0" rtl="0">
              <a:spcBef>
                <a:spcPts val="0"/>
              </a:spcBef>
              <a:spcAft>
                <a:spcPts val="0"/>
              </a:spcAft>
              <a:buNone/>
            </a:pPr>
            <a:r>
              <a:rPr lang="en"/>
              <a:t>Bob</a:t>
            </a:r>
            <a:endParaRPr/>
          </a:p>
        </p:txBody>
      </p:sp>
      <p:grpSp>
        <p:nvGrpSpPr>
          <p:cNvPr id="660" name="Google Shape;660;p38"/>
          <p:cNvGrpSpPr/>
          <p:nvPr/>
        </p:nvGrpSpPr>
        <p:grpSpPr>
          <a:xfrm>
            <a:off x="5044963" y="3583713"/>
            <a:ext cx="688200" cy="1046450"/>
            <a:chOff x="1308425" y="1723525"/>
            <a:chExt cx="688200" cy="1046450"/>
          </a:xfrm>
        </p:grpSpPr>
        <p:sp>
          <p:nvSpPr>
            <p:cNvPr id="661" name="Google Shape;661;p38"/>
            <p:cNvSpPr/>
            <p:nvPr/>
          </p:nvSpPr>
          <p:spPr>
            <a:xfrm>
              <a:off x="1308425" y="2197275"/>
              <a:ext cx="688200" cy="572700"/>
            </a:xfrm>
            <a:prstGeom prst="round2SameRect">
              <a:avLst>
                <a:gd fmla="val 16667" name="adj1"/>
                <a:gd fmla="val 0" name="adj2"/>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662" name="Google Shape;662;p38"/>
            <p:cNvSpPr/>
            <p:nvPr/>
          </p:nvSpPr>
          <p:spPr>
            <a:xfrm>
              <a:off x="1377275" y="1723525"/>
              <a:ext cx="550500" cy="406200"/>
            </a:xfrm>
            <a:prstGeom prst="ellipse">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grpSp>
      <p:sp>
        <p:nvSpPr>
          <p:cNvPr id="663" name="Google Shape;663;p38"/>
          <p:cNvSpPr txBox="1"/>
          <p:nvPr/>
        </p:nvSpPr>
        <p:spPr>
          <a:xfrm>
            <a:off x="5044963" y="4097938"/>
            <a:ext cx="886800" cy="451200"/>
          </a:xfrm>
          <a:prstGeom prst="rect">
            <a:avLst/>
          </a:prstGeom>
          <a:noFill/>
          <a:ln>
            <a:noFill/>
          </a:ln>
        </p:spPr>
        <p:txBody>
          <a:bodyPr anchorCtr="0" anchor="t" bIns="91425" lIns="91425" spcFirstLastPara="1" rIns="91425" wrap="square" tIns="91425">
            <a:noAutofit/>
          </a:bodyPr>
          <a:lstStyle/>
          <a:p>
            <a:pPr indent="0" lvl="0" marL="0" rtl="0">
              <a:spcBef>
                <a:spcPts val="0"/>
              </a:spcBef>
              <a:spcAft>
                <a:spcPts val="0"/>
              </a:spcAft>
              <a:buNone/>
            </a:pPr>
            <a:r>
              <a:rPr lang="en"/>
              <a:t>Charlie</a:t>
            </a:r>
            <a:endParaRPr/>
          </a:p>
        </p:txBody>
      </p:sp>
      <p:grpSp>
        <p:nvGrpSpPr>
          <p:cNvPr id="664" name="Google Shape;664;p38"/>
          <p:cNvGrpSpPr/>
          <p:nvPr/>
        </p:nvGrpSpPr>
        <p:grpSpPr>
          <a:xfrm>
            <a:off x="6393125" y="3609275"/>
            <a:ext cx="688200" cy="1046450"/>
            <a:chOff x="1308425" y="1723525"/>
            <a:chExt cx="688200" cy="1046450"/>
          </a:xfrm>
        </p:grpSpPr>
        <p:sp>
          <p:nvSpPr>
            <p:cNvPr id="665" name="Google Shape;665;p38"/>
            <p:cNvSpPr/>
            <p:nvPr/>
          </p:nvSpPr>
          <p:spPr>
            <a:xfrm>
              <a:off x="1308425" y="2197275"/>
              <a:ext cx="688200" cy="572700"/>
            </a:xfrm>
            <a:prstGeom prst="round2SameRect">
              <a:avLst>
                <a:gd fmla="val 16667" name="adj1"/>
                <a:gd fmla="val 0" name="adj2"/>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666" name="Google Shape;666;p38"/>
            <p:cNvSpPr/>
            <p:nvPr/>
          </p:nvSpPr>
          <p:spPr>
            <a:xfrm>
              <a:off x="1377275" y="1723525"/>
              <a:ext cx="550500" cy="406200"/>
            </a:xfrm>
            <a:prstGeom prst="ellipse">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grpSp>
      <p:sp>
        <p:nvSpPr>
          <p:cNvPr id="667" name="Google Shape;667;p38"/>
          <p:cNvSpPr txBox="1"/>
          <p:nvPr/>
        </p:nvSpPr>
        <p:spPr>
          <a:xfrm>
            <a:off x="6304579" y="4123500"/>
            <a:ext cx="1155900" cy="451200"/>
          </a:xfrm>
          <a:prstGeom prst="rect">
            <a:avLst/>
          </a:prstGeom>
          <a:noFill/>
          <a:ln>
            <a:noFill/>
          </a:ln>
        </p:spPr>
        <p:txBody>
          <a:bodyPr anchorCtr="0" anchor="t" bIns="91425" lIns="91425" spcFirstLastPara="1" rIns="91425" wrap="square" tIns="91425">
            <a:noAutofit/>
          </a:bodyPr>
          <a:lstStyle/>
          <a:p>
            <a:pPr indent="0" lvl="0" marL="0" rtl="0">
              <a:spcBef>
                <a:spcPts val="0"/>
              </a:spcBef>
              <a:spcAft>
                <a:spcPts val="0"/>
              </a:spcAft>
              <a:buNone/>
            </a:pPr>
            <a:r>
              <a:rPr lang="en"/>
              <a:t>Deborah</a:t>
            </a:r>
            <a:endParaRPr/>
          </a:p>
        </p:txBody>
      </p:sp>
      <p:sp>
        <p:nvSpPr>
          <p:cNvPr id="668" name="Google Shape;668;p38"/>
          <p:cNvSpPr/>
          <p:nvPr/>
        </p:nvSpPr>
        <p:spPr>
          <a:xfrm flipH="1" rot="-111056">
            <a:off x="3615975" y="2455253"/>
            <a:ext cx="167187" cy="432850"/>
          </a:xfrm>
          <a:prstGeom prst="moon">
            <a:avLst>
              <a:gd fmla="val 50000" name="adj"/>
            </a:avLst>
          </a:prstGeom>
          <a:solidFill>
            <a:srgbClr val="FFFFFF"/>
          </a:solidFill>
          <a:ln cap="flat" cmpd="sng" w="9525">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669" name="Google Shape;669;p38"/>
          <p:cNvSpPr/>
          <p:nvPr/>
        </p:nvSpPr>
        <p:spPr>
          <a:xfrm flipH="1" rot="-117113">
            <a:off x="3696890" y="2268045"/>
            <a:ext cx="308279" cy="796378"/>
          </a:xfrm>
          <a:prstGeom prst="moon">
            <a:avLst>
              <a:gd fmla="val 50000" name="adj"/>
            </a:avLst>
          </a:prstGeom>
          <a:solidFill>
            <a:srgbClr val="FFFFFF"/>
          </a:solidFill>
          <a:ln cap="flat" cmpd="sng" w="9525">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670" name="Google Shape;670;p38"/>
          <p:cNvSpPr/>
          <p:nvPr/>
        </p:nvSpPr>
        <p:spPr>
          <a:xfrm flipH="1" rot="-116332">
            <a:off x="3884559" y="2040783"/>
            <a:ext cx="443354" cy="1146984"/>
          </a:xfrm>
          <a:prstGeom prst="moon">
            <a:avLst>
              <a:gd fmla="val 50000" name="adj"/>
            </a:avLst>
          </a:prstGeom>
          <a:solidFill>
            <a:srgbClr val="FFFFFF"/>
          </a:solidFill>
          <a:ln cap="flat" cmpd="sng" w="9525">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grpSp>
        <p:nvGrpSpPr>
          <p:cNvPr id="671" name="Google Shape;671;p38"/>
          <p:cNvGrpSpPr/>
          <p:nvPr/>
        </p:nvGrpSpPr>
        <p:grpSpPr>
          <a:xfrm>
            <a:off x="7597000" y="1023613"/>
            <a:ext cx="1184400" cy="3672313"/>
            <a:chOff x="1208050" y="1284963"/>
            <a:chExt cx="1184400" cy="3672313"/>
          </a:xfrm>
        </p:grpSpPr>
        <p:sp>
          <p:nvSpPr>
            <p:cNvPr id="672" name="Google Shape;672;p38"/>
            <p:cNvSpPr/>
            <p:nvPr/>
          </p:nvSpPr>
          <p:spPr>
            <a:xfrm flipH="1">
              <a:off x="1896238" y="1684888"/>
              <a:ext cx="496200" cy="572700"/>
            </a:xfrm>
            <a:prstGeom prst="verticalScroll">
              <a:avLst>
                <a:gd fmla="val 12500" name="adj"/>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673" name="Google Shape;673;p38"/>
            <p:cNvSpPr/>
            <p:nvPr/>
          </p:nvSpPr>
          <p:spPr>
            <a:xfrm flipH="1">
              <a:off x="1896250" y="2942900"/>
              <a:ext cx="496200" cy="572700"/>
            </a:xfrm>
            <a:prstGeom prst="verticalScroll">
              <a:avLst>
                <a:gd fmla="val 12500" name="adj"/>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674" name="Google Shape;674;p38"/>
            <p:cNvSpPr/>
            <p:nvPr/>
          </p:nvSpPr>
          <p:spPr>
            <a:xfrm flipH="1">
              <a:off x="1896250" y="4384575"/>
              <a:ext cx="496200" cy="572700"/>
            </a:xfrm>
            <a:prstGeom prst="verticalScroll">
              <a:avLst>
                <a:gd fmla="val 12500" name="adj"/>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grpSp>
          <p:nvGrpSpPr>
            <p:cNvPr id="675" name="Google Shape;675;p38"/>
            <p:cNvGrpSpPr/>
            <p:nvPr/>
          </p:nvGrpSpPr>
          <p:grpSpPr>
            <a:xfrm>
              <a:off x="1208050" y="1284963"/>
              <a:ext cx="688200" cy="1046450"/>
              <a:chOff x="1308425" y="1723525"/>
              <a:chExt cx="688200" cy="1046450"/>
            </a:xfrm>
          </p:grpSpPr>
          <p:sp>
            <p:nvSpPr>
              <p:cNvPr id="676" name="Google Shape;676;p38"/>
              <p:cNvSpPr/>
              <p:nvPr/>
            </p:nvSpPr>
            <p:spPr>
              <a:xfrm>
                <a:off x="1308425" y="2197275"/>
                <a:ext cx="688200" cy="572700"/>
              </a:xfrm>
              <a:prstGeom prst="round2SameRect">
                <a:avLst>
                  <a:gd fmla="val 16667" name="adj1"/>
                  <a:gd fmla="val 0" name="adj2"/>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spcBef>
                    <a:spcPts val="0"/>
                  </a:spcBef>
                  <a:spcAft>
                    <a:spcPts val="0"/>
                  </a:spcAft>
                  <a:buNone/>
                </a:pPr>
                <a:r>
                  <a:rPr lang="en"/>
                  <a:t>Miner</a:t>
                </a:r>
                <a:endParaRPr/>
              </a:p>
            </p:txBody>
          </p:sp>
          <p:sp>
            <p:nvSpPr>
              <p:cNvPr id="677" name="Google Shape;677;p38"/>
              <p:cNvSpPr/>
              <p:nvPr/>
            </p:nvSpPr>
            <p:spPr>
              <a:xfrm>
                <a:off x="1377275" y="1723525"/>
                <a:ext cx="550500" cy="406200"/>
              </a:xfrm>
              <a:prstGeom prst="ellipse">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grpSp>
        <p:grpSp>
          <p:nvGrpSpPr>
            <p:cNvPr id="678" name="Google Shape;678;p38"/>
            <p:cNvGrpSpPr/>
            <p:nvPr/>
          </p:nvGrpSpPr>
          <p:grpSpPr>
            <a:xfrm>
              <a:off x="1208050" y="2616763"/>
              <a:ext cx="688200" cy="1046450"/>
              <a:chOff x="1308425" y="1723525"/>
              <a:chExt cx="688200" cy="1046450"/>
            </a:xfrm>
          </p:grpSpPr>
          <p:sp>
            <p:nvSpPr>
              <p:cNvPr id="679" name="Google Shape;679;p38"/>
              <p:cNvSpPr/>
              <p:nvPr/>
            </p:nvSpPr>
            <p:spPr>
              <a:xfrm>
                <a:off x="1308425" y="2197275"/>
                <a:ext cx="688200" cy="572700"/>
              </a:xfrm>
              <a:prstGeom prst="round2SameRect">
                <a:avLst>
                  <a:gd fmla="val 16667" name="adj1"/>
                  <a:gd fmla="val 0" name="adj2"/>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spcBef>
                    <a:spcPts val="0"/>
                  </a:spcBef>
                  <a:spcAft>
                    <a:spcPts val="0"/>
                  </a:spcAft>
                  <a:buNone/>
                </a:pPr>
                <a:r>
                  <a:rPr lang="en"/>
                  <a:t>Miner</a:t>
                </a:r>
                <a:endParaRPr/>
              </a:p>
            </p:txBody>
          </p:sp>
          <p:sp>
            <p:nvSpPr>
              <p:cNvPr id="680" name="Google Shape;680;p38"/>
              <p:cNvSpPr/>
              <p:nvPr/>
            </p:nvSpPr>
            <p:spPr>
              <a:xfrm>
                <a:off x="1377275" y="1723525"/>
                <a:ext cx="550500" cy="406200"/>
              </a:xfrm>
              <a:prstGeom prst="ellipse">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grpSp>
        <p:grpSp>
          <p:nvGrpSpPr>
            <p:cNvPr id="681" name="Google Shape;681;p38"/>
            <p:cNvGrpSpPr/>
            <p:nvPr/>
          </p:nvGrpSpPr>
          <p:grpSpPr>
            <a:xfrm>
              <a:off x="1208050" y="3910813"/>
              <a:ext cx="688200" cy="1046450"/>
              <a:chOff x="1308425" y="1723525"/>
              <a:chExt cx="688200" cy="1046450"/>
            </a:xfrm>
          </p:grpSpPr>
          <p:sp>
            <p:nvSpPr>
              <p:cNvPr id="682" name="Google Shape;682;p38"/>
              <p:cNvSpPr/>
              <p:nvPr/>
            </p:nvSpPr>
            <p:spPr>
              <a:xfrm>
                <a:off x="1308425" y="2197275"/>
                <a:ext cx="688200" cy="572700"/>
              </a:xfrm>
              <a:prstGeom prst="round2SameRect">
                <a:avLst>
                  <a:gd fmla="val 16667" name="adj1"/>
                  <a:gd fmla="val 0" name="adj2"/>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spcBef>
                    <a:spcPts val="0"/>
                  </a:spcBef>
                  <a:spcAft>
                    <a:spcPts val="0"/>
                  </a:spcAft>
                  <a:buNone/>
                </a:pPr>
                <a:r>
                  <a:rPr lang="en"/>
                  <a:t>Miner</a:t>
                </a:r>
                <a:endParaRPr/>
              </a:p>
            </p:txBody>
          </p:sp>
          <p:sp>
            <p:nvSpPr>
              <p:cNvPr id="683" name="Google Shape;683;p38"/>
              <p:cNvSpPr/>
              <p:nvPr/>
            </p:nvSpPr>
            <p:spPr>
              <a:xfrm>
                <a:off x="1377275" y="1723525"/>
                <a:ext cx="550500" cy="406200"/>
              </a:xfrm>
              <a:prstGeom prst="ellipse">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grpSp>
      </p:grpSp>
      <p:sp>
        <p:nvSpPr>
          <p:cNvPr id="684" name="Google Shape;684;p38"/>
          <p:cNvSpPr/>
          <p:nvPr/>
        </p:nvSpPr>
        <p:spPr>
          <a:xfrm flipH="1">
            <a:off x="4547075" y="1650075"/>
            <a:ext cx="496200" cy="572700"/>
          </a:xfrm>
          <a:prstGeom prst="verticalScroll">
            <a:avLst>
              <a:gd fmla="val 12500" name="adj"/>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685" name="Google Shape;685;p38"/>
          <p:cNvSpPr/>
          <p:nvPr/>
        </p:nvSpPr>
        <p:spPr>
          <a:xfrm flipH="1">
            <a:off x="4547075" y="3904175"/>
            <a:ext cx="496200" cy="572700"/>
          </a:xfrm>
          <a:prstGeom prst="verticalScroll">
            <a:avLst>
              <a:gd fmla="val 12500" name="adj"/>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686" name="Google Shape;686;p38"/>
          <p:cNvSpPr/>
          <p:nvPr/>
        </p:nvSpPr>
        <p:spPr>
          <a:xfrm flipH="1">
            <a:off x="5931775" y="1605475"/>
            <a:ext cx="496200" cy="572700"/>
          </a:xfrm>
          <a:prstGeom prst="verticalScroll">
            <a:avLst>
              <a:gd fmla="val 12500" name="adj"/>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687" name="Google Shape;687;p38"/>
          <p:cNvSpPr/>
          <p:nvPr/>
        </p:nvSpPr>
        <p:spPr>
          <a:xfrm flipH="1">
            <a:off x="5931775" y="3976450"/>
            <a:ext cx="496200" cy="572700"/>
          </a:xfrm>
          <a:prstGeom prst="verticalScroll">
            <a:avLst>
              <a:gd fmla="val 12500" name="adj"/>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688" name="Google Shape;688;p38"/>
          <p:cNvSpPr/>
          <p:nvPr/>
        </p:nvSpPr>
        <p:spPr>
          <a:xfrm>
            <a:off x="1871234" y="1626484"/>
            <a:ext cx="998100" cy="393300"/>
          </a:xfrm>
          <a:prstGeom prst="rect">
            <a:avLst/>
          </a:prstGeom>
          <a:solidFill>
            <a:schemeClr val="lt2"/>
          </a:solidFill>
          <a:ln cap="flat" cmpd="sng" w="2857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689" name="Google Shape;689;p38"/>
          <p:cNvSpPr txBox="1"/>
          <p:nvPr/>
        </p:nvSpPr>
        <p:spPr>
          <a:xfrm>
            <a:off x="1976809" y="1645659"/>
            <a:ext cx="738900" cy="307200"/>
          </a:xfrm>
          <a:prstGeom prst="rect">
            <a:avLst/>
          </a:prstGeom>
          <a:noFill/>
          <a:ln>
            <a:noFill/>
          </a:ln>
        </p:spPr>
        <p:txBody>
          <a:bodyPr anchorCtr="0" anchor="t" bIns="91425" lIns="91425" spcFirstLastPara="1" rIns="91425" wrap="square" tIns="91425">
            <a:noAutofit/>
          </a:bodyPr>
          <a:lstStyle/>
          <a:p>
            <a:pPr indent="0" lvl="0" marL="0" rtl="0">
              <a:spcBef>
                <a:spcPts val="0"/>
              </a:spcBef>
              <a:spcAft>
                <a:spcPts val="0"/>
              </a:spcAft>
              <a:buNone/>
            </a:pPr>
            <a:r>
              <a:rPr lang="en"/>
              <a:t>83332</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671"/>
                                        </p:tgtEl>
                                        <p:attrNameLst>
                                          <p:attrName>style.visibility</p:attrName>
                                        </p:attrNameLst>
                                      </p:cBhvr>
                                      <p:to>
                                        <p:strVal val="visible"/>
                                      </p:to>
                                    </p:set>
                                    <p:animEffect filter="fade" transition="in">
                                      <p:cBhvr>
                                        <p:cTn dur="1000"/>
                                        <p:tgtEl>
                                          <p:spTgt spid="671"/>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693" name="Shape 693"/>
        <p:cNvGrpSpPr/>
        <p:nvPr/>
      </p:nvGrpSpPr>
      <p:grpSpPr>
        <a:xfrm>
          <a:off x="0" y="0"/>
          <a:ext cx="0" cy="0"/>
          <a:chOff x="0" y="0"/>
          <a:chExt cx="0" cy="0"/>
        </a:xfrm>
      </p:grpSpPr>
      <p:sp>
        <p:nvSpPr>
          <p:cNvPr id="694" name="Google Shape;694;p39"/>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
              <a:t>Proof of Work</a:t>
            </a:r>
            <a:endParaRPr/>
          </a:p>
        </p:txBody>
      </p:sp>
      <p:sp>
        <p:nvSpPr>
          <p:cNvPr id="695" name="Google Shape;695;p39"/>
          <p:cNvSpPr txBox="1"/>
          <p:nvPr>
            <p:ph idx="1" type="body"/>
          </p:nvPr>
        </p:nvSpPr>
        <p:spPr>
          <a:xfrm>
            <a:off x="311700" y="1152475"/>
            <a:ext cx="8520600" cy="451200"/>
          </a:xfrm>
          <a:prstGeom prst="rect">
            <a:avLst/>
          </a:prstGeom>
        </p:spPr>
        <p:txBody>
          <a:bodyPr anchorCtr="0" anchor="t" bIns="91425" lIns="91425" spcFirstLastPara="1" rIns="91425" wrap="square" tIns="91425">
            <a:noAutofit/>
          </a:bodyPr>
          <a:lstStyle/>
          <a:p>
            <a:pPr indent="-342900" lvl="0" marL="457200">
              <a:spcBef>
                <a:spcPts val="0"/>
              </a:spcBef>
              <a:spcAft>
                <a:spcPts val="0"/>
              </a:spcAft>
              <a:buSzPts val="1800"/>
              <a:buChar char="●"/>
            </a:pPr>
            <a:r>
              <a:rPr lang="en"/>
              <a:t>What if Alice hears two different Miners at the same time?</a:t>
            </a:r>
            <a:endParaRPr/>
          </a:p>
        </p:txBody>
      </p:sp>
      <p:grpSp>
        <p:nvGrpSpPr>
          <p:cNvPr id="696" name="Google Shape;696;p39"/>
          <p:cNvGrpSpPr/>
          <p:nvPr/>
        </p:nvGrpSpPr>
        <p:grpSpPr>
          <a:xfrm>
            <a:off x="311700" y="2196025"/>
            <a:ext cx="8661550" cy="2041200"/>
            <a:chOff x="311700" y="2196025"/>
            <a:chExt cx="8661550" cy="2041200"/>
          </a:xfrm>
        </p:grpSpPr>
        <p:sp>
          <p:nvSpPr>
            <p:cNvPr id="697" name="Google Shape;697;p39"/>
            <p:cNvSpPr/>
            <p:nvPr/>
          </p:nvSpPr>
          <p:spPr>
            <a:xfrm flipH="1">
              <a:off x="1096700" y="2196025"/>
              <a:ext cx="2014800" cy="2041200"/>
            </a:xfrm>
            <a:prstGeom prst="verticalScroll">
              <a:avLst>
                <a:gd fmla="val 12500" name="adj"/>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spcBef>
                  <a:spcPts val="0"/>
                </a:spcBef>
                <a:spcAft>
                  <a:spcPts val="0"/>
                </a:spcAft>
                <a:buNone/>
              </a:pPr>
              <a:r>
                <a:t/>
              </a:r>
              <a:endParaRPr/>
            </a:p>
          </p:txBody>
        </p:sp>
        <p:sp>
          <p:nvSpPr>
            <p:cNvPr id="698" name="Google Shape;698;p39"/>
            <p:cNvSpPr/>
            <p:nvPr/>
          </p:nvSpPr>
          <p:spPr>
            <a:xfrm>
              <a:off x="1573550" y="3718900"/>
              <a:ext cx="998100" cy="393300"/>
            </a:xfrm>
            <a:prstGeom prst="rect">
              <a:avLst/>
            </a:prstGeom>
            <a:solidFill>
              <a:schemeClr val="lt2"/>
            </a:solidFill>
            <a:ln cap="flat" cmpd="sng" w="2857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699" name="Google Shape;699;p39"/>
            <p:cNvSpPr txBox="1"/>
            <p:nvPr/>
          </p:nvSpPr>
          <p:spPr>
            <a:xfrm>
              <a:off x="1679125" y="3738075"/>
              <a:ext cx="738900" cy="307200"/>
            </a:xfrm>
            <a:prstGeom prst="rect">
              <a:avLst/>
            </a:prstGeom>
            <a:noFill/>
            <a:ln>
              <a:noFill/>
            </a:ln>
          </p:spPr>
          <p:txBody>
            <a:bodyPr anchorCtr="0" anchor="t" bIns="91425" lIns="91425" spcFirstLastPara="1" rIns="91425" wrap="square" tIns="91425">
              <a:noAutofit/>
            </a:bodyPr>
            <a:lstStyle/>
            <a:p>
              <a:pPr indent="0" lvl="0" marL="0" rtl="0">
                <a:spcBef>
                  <a:spcPts val="0"/>
                </a:spcBef>
                <a:spcAft>
                  <a:spcPts val="0"/>
                </a:spcAft>
                <a:buNone/>
              </a:pPr>
              <a:r>
                <a:rPr lang="en"/>
                <a:t>37212</a:t>
              </a:r>
              <a:endParaRPr/>
            </a:p>
          </p:txBody>
        </p:sp>
        <p:grpSp>
          <p:nvGrpSpPr>
            <p:cNvPr id="700" name="Google Shape;700;p39"/>
            <p:cNvGrpSpPr/>
            <p:nvPr/>
          </p:nvGrpSpPr>
          <p:grpSpPr>
            <a:xfrm>
              <a:off x="311700" y="2952225"/>
              <a:ext cx="688200" cy="1046450"/>
              <a:chOff x="1308425" y="1723525"/>
              <a:chExt cx="688200" cy="1046450"/>
            </a:xfrm>
          </p:grpSpPr>
          <p:sp>
            <p:nvSpPr>
              <p:cNvPr id="701" name="Google Shape;701;p39"/>
              <p:cNvSpPr/>
              <p:nvPr/>
            </p:nvSpPr>
            <p:spPr>
              <a:xfrm>
                <a:off x="1308425" y="2197275"/>
                <a:ext cx="688200" cy="572700"/>
              </a:xfrm>
              <a:prstGeom prst="round2SameRect">
                <a:avLst>
                  <a:gd fmla="val 16667" name="adj1"/>
                  <a:gd fmla="val 0" name="adj2"/>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702" name="Google Shape;702;p39"/>
              <p:cNvSpPr/>
              <p:nvPr/>
            </p:nvSpPr>
            <p:spPr>
              <a:xfrm>
                <a:off x="1377275" y="1723525"/>
                <a:ext cx="550500" cy="406200"/>
              </a:xfrm>
              <a:prstGeom prst="ellipse">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grpSp>
        <p:sp>
          <p:nvSpPr>
            <p:cNvPr id="703" name="Google Shape;703;p39"/>
            <p:cNvSpPr txBox="1"/>
            <p:nvPr/>
          </p:nvSpPr>
          <p:spPr>
            <a:xfrm>
              <a:off x="1286150" y="2890550"/>
              <a:ext cx="1506300" cy="297600"/>
            </a:xfrm>
            <a:prstGeom prst="rect">
              <a:avLst/>
            </a:prstGeom>
            <a:noFill/>
            <a:ln>
              <a:noFill/>
            </a:ln>
          </p:spPr>
          <p:txBody>
            <a:bodyPr anchorCtr="0" anchor="t" bIns="91425" lIns="91425" spcFirstLastPara="1" rIns="91425" wrap="square" tIns="91425">
              <a:noAutofit/>
            </a:bodyPr>
            <a:lstStyle/>
            <a:p>
              <a:pPr indent="0" lvl="0" marL="0" rtl="0">
                <a:spcBef>
                  <a:spcPts val="0"/>
                </a:spcBef>
                <a:spcAft>
                  <a:spcPts val="0"/>
                </a:spcAft>
                <a:buNone/>
              </a:pPr>
              <a:r>
                <a:rPr lang="en" sz="1000"/>
                <a:t>Alice owes Bob 100CC</a:t>
              </a:r>
              <a:endParaRPr sz="1000"/>
            </a:p>
          </p:txBody>
        </p:sp>
        <p:sp>
          <p:nvSpPr>
            <p:cNvPr id="704" name="Google Shape;704;p39"/>
            <p:cNvSpPr txBox="1"/>
            <p:nvPr/>
          </p:nvSpPr>
          <p:spPr>
            <a:xfrm>
              <a:off x="1286150" y="3039350"/>
              <a:ext cx="2014800" cy="297600"/>
            </a:xfrm>
            <a:prstGeom prst="rect">
              <a:avLst/>
            </a:prstGeom>
            <a:noFill/>
            <a:ln>
              <a:noFill/>
            </a:ln>
          </p:spPr>
          <p:txBody>
            <a:bodyPr anchorCtr="0" anchor="t" bIns="91425" lIns="91425" spcFirstLastPara="1" rIns="91425" wrap="square" tIns="91425">
              <a:noAutofit/>
            </a:bodyPr>
            <a:lstStyle/>
            <a:p>
              <a:pPr indent="0" lvl="0" marL="0" rtl="0">
                <a:spcBef>
                  <a:spcPts val="0"/>
                </a:spcBef>
                <a:spcAft>
                  <a:spcPts val="0"/>
                </a:spcAft>
                <a:buNone/>
              </a:pPr>
              <a:r>
                <a:rPr lang="en" sz="1000"/>
                <a:t>Bob owes Charlie 80CC</a:t>
              </a:r>
              <a:endParaRPr sz="1000"/>
            </a:p>
          </p:txBody>
        </p:sp>
        <p:sp>
          <p:nvSpPr>
            <p:cNvPr id="705" name="Google Shape;705;p39"/>
            <p:cNvSpPr txBox="1"/>
            <p:nvPr/>
          </p:nvSpPr>
          <p:spPr>
            <a:xfrm>
              <a:off x="1286150" y="3197750"/>
              <a:ext cx="2014800" cy="297600"/>
            </a:xfrm>
            <a:prstGeom prst="rect">
              <a:avLst/>
            </a:prstGeom>
            <a:noFill/>
            <a:ln>
              <a:noFill/>
            </a:ln>
          </p:spPr>
          <p:txBody>
            <a:bodyPr anchorCtr="0" anchor="t" bIns="91425" lIns="91425" spcFirstLastPara="1" rIns="91425" wrap="square" tIns="91425">
              <a:noAutofit/>
            </a:bodyPr>
            <a:lstStyle/>
            <a:p>
              <a:pPr indent="0" lvl="0" marL="0" rtl="0">
                <a:spcBef>
                  <a:spcPts val="0"/>
                </a:spcBef>
                <a:spcAft>
                  <a:spcPts val="0"/>
                </a:spcAft>
                <a:buNone/>
              </a:pPr>
              <a:r>
                <a:rPr lang="en" sz="1000"/>
                <a:t>Bob owes Deborah 30CC</a:t>
              </a:r>
              <a:endParaRPr sz="1000"/>
            </a:p>
          </p:txBody>
        </p:sp>
        <p:sp>
          <p:nvSpPr>
            <p:cNvPr id="706" name="Google Shape;706;p39"/>
            <p:cNvSpPr txBox="1"/>
            <p:nvPr/>
          </p:nvSpPr>
          <p:spPr>
            <a:xfrm>
              <a:off x="1285550" y="3375325"/>
              <a:ext cx="2014800" cy="297600"/>
            </a:xfrm>
            <a:prstGeom prst="rect">
              <a:avLst/>
            </a:prstGeom>
            <a:noFill/>
            <a:ln>
              <a:noFill/>
            </a:ln>
          </p:spPr>
          <p:txBody>
            <a:bodyPr anchorCtr="0" anchor="t" bIns="91425" lIns="91425" spcFirstLastPara="1" rIns="91425" wrap="square" tIns="91425">
              <a:noAutofit/>
            </a:bodyPr>
            <a:lstStyle/>
            <a:p>
              <a:pPr indent="0" lvl="0" marL="0" rtl="0">
                <a:spcBef>
                  <a:spcPts val="0"/>
                </a:spcBef>
                <a:spcAft>
                  <a:spcPts val="0"/>
                </a:spcAft>
                <a:buNone/>
              </a:pPr>
              <a:r>
                <a:rPr lang="en" sz="1000"/>
                <a:t>Alice owes Charlie 500CC</a:t>
              </a:r>
              <a:endParaRPr sz="1000"/>
            </a:p>
          </p:txBody>
        </p:sp>
        <p:sp>
          <p:nvSpPr>
            <p:cNvPr id="707" name="Google Shape;707;p39"/>
            <p:cNvSpPr txBox="1"/>
            <p:nvPr/>
          </p:nvSpPr>
          <p:spPr>
            <a:xfrm>
              <a:off x="357800" y="3495350"/>
              <a:ext cx="738900" cy="451200"/>
            </a:xfrm>
            <a:prstGeom prst="rect">
              <a:avLst/>
            </a:prstGeom>
            <a:noFill/>
            <a:ln>
              <a:noFill/>
            </a:ln>
          </p:spPr>
          <p:txBody>
            <a:bodyPr anchorCtr="0" anchor="t" bIns="91425" lIns="91425" spcFirstLastPara="1" rIns="91425" wrap="square" tIns="91425">
              <a:noAutofit/>
            </a:bodyPr>
            <a:lstStyle/>
            <a:p>
              <a:pPr indent="0" lvl="0" marL="0" rtl="0">
                <a:spcBef>
                  <a:spcPts val="0"/>
                </a:spcBef>
                <a:spcAft>
                  <a:spcPts val="0"/>
                </a:spcAft>
                <a:buNone/>
              </a:pPr>
              <a:r>
                <a:rPr lang="en"/>
                <a:t>Miner</a:t>
              </a:r>
              <a:endParaRPr/>
            </a:p>
          </p:txBody>
        </p:sp>
        <p:sp>
          <p:nvSpPr>
            <p:cNvPr id="708" name="Google Shape;708;p39"/>
            <p:cNvSpPr/>
            <p:nvPr/>
          </p:nvSpPr>
          <p:spPr>
            <a:xfrm>
              <a:off x="1573559" y="2487659"/>
              <a:ext cx="998100" cy="393300"/>
            </a:xfrm>
            <a:prstGeom prst="rect">
              <a:avLst/>
            </a:prstGeom>
            <a:solidFill>
              <a:schemeClr val="lt2"/>
            </a:solidFill>
            <a:ln cap="flat" cmpd="sng" w="2857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709" name="Google Shape;709;p39"/>
            <p:cNvSpPr txBox="1"/>
            <p:nvPr/>
          </p:nvSpPr>
          <p:spPr>
            <a:xfrm>
              <a:off x="1679134" y="2506834"/>
              <a:ext cx="738900" cy="307200"/>
            </a:xfrm>
            <a:prstGeom prst="rect">
              <a:avLst/>
            </a:prstGeom>
            <a:noFill/>
            <a:ln>
              <a:noFill/>
            </a:ln>
          </p:spPr>
          <p:txBody>
            <a:bodyPr anchorCtr="0" anchor="t" bIns="91425" lIns="91425" spcFirstLastPara="1" rIns="91425" wrap="square" tIns="91425">
              <a:noAutofit/>
            </a:bodyPr>
            <a:lstStyle/>
            <a:p>
              <a:pPr indent="0" lvl="0" marL="0" rtl="0">
                <a:spcBef>
                  <a:spcPts val="0"/>
                </a:spcBef>
                <a:spcAft>
                  <a:spcPts val="0"/>
                </a:spcAft>
                <a:buNone/>
              </a:pPr>
              <a:r>
                <a:rPr lang="en"/>
                <a:t>83332</a:t>
              </a:r>
              <a:endParaRPr/>
            </a:p>
          </p:txBody>
        </p:sp>
        <p:sp>
          <p:nvSpPr>
            <p:cNvPr id="710" name="Google Shape;710;p39"/>
            <p:cNvSpPr/>
            <p:nvPr/>
          </p:nvSpPr>
          <p:spPr>
            <a:xfrm flipH="1">
              <a:off x="6075250" y="2196025"/>
              <a:ext cx="2014800" cy="2041200"/>
            </a:xfrm>
            <a:prstGeom prst="verticalScroll">
              <a:avLst>
                <a:gd fmla="val 12500" name="adj"/>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spcBef>
                  <a:spcPts val="0"/>
                </a:spcBef>
                <a:spcAft>
                  <a:spcPts val="0"/>
                </a:spcAft>
                <a:buNone/>
              </a:pPr>
              <a:r>
                <a:t/>
              </a:r>
              <a:endParaRPr/>
            </a:p>
          </p:txBody>
        </p:sp>
        <p:sp>
          <p:nvSpPr>
            <p:cNvPr id="711" name="Google Shape;711;p39"/>
            <p:cNvSpPr/>
            <p:nvPr/>
          </p:nvSpPr>
          <p:spPr>
            <a:xfrm>
              <a:off x="6552100" y="3718900"/>
              <a:ext cx="998100" cy="393300"/>
            </a:xfrm>
            <a:prstGeom prst="rect">
              <a:avLst/>
            </a:prstGeom>
            <a:solidFill>
              <a:schemeClr val="lt2"/>
            </a:solidFill>
            <a:ln cap="flat" cmpd="sng" w="2857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712" name="Google Shape;712;p39"/>
            <p:cNvSpPr txBox="1"/>
            <p:nvPr/>
          </p:nvSpPr>
          <p:spPr>
            <a:xfrm>
              <a:off x="6657675" y="3738075"/>
              <a:ext cx="738900" cy="307200"/>
            </a:xfrm>
            <a:prstGeom prst="rect">
              <a:avLst/>
            </a:prstGeom>
            <a:noFill/>
            <a:ln>
              <a:noFill/>
            </a:ln>
          </p:spPr>
          <p:txBody>
            <a:bodyPr anchorCtr="0" anchor="t" bIns="91425" lIns="91425" spcFirstLastPara="1" rIns="91425" wrap="square" tIns="91425">
              <a:noAutofit/>
            </a:bodyPr>
            <a:lstStyle/>
            <a:p>
              <a:pPr indent="0" lvl="0" marL="0" rtl="0">
                <a:spcBef>
                  <a:spcPts val="0"/>
                </a:spcBef>
                <a:spcAft>
                  <a:spcPts val="0"/>
                </a:spcAft>
                <a:buNone/>
              </a:pPr>
              <a:r>
                <a:rPr lang="en"/>
                <a:t>00653</a:t>
              </a:r>
              <a:endParaRPr/>
            </a:p>
          </p:txBody>
        </p:sp>
        <p:grpSp>
          <p:nvGrpSpPr>
            <p:cNvPr id="713" name="Google Shape;713;p39"/>
            <p:cNvGrpSpPr/>
            <p:nvPr/>
          </p:nvGrpSpPr>
          <p:grpSpPr>
            <a:xfrm>
              <a:off x="8188250" y="2952225"/>
              <a:ext cx="688200" cy="1046450"/>
              <a:chOff x="1308425" y="1723525"/>
              <a:chExt cx="688200" cy="1046450"/>
            </a:xfrm>
          </p:grpSpPr>
          <p:sp>
            <p:nvSpPr>
              <p:cNvPr id="714" name="Google Shape;714;p39"/>
              <p:cNvSpPr/>
              <p:nvPr/>
            </p:nvSpPr>
            <p:spPr>
              <a:xfrm>
                <a:off x="1308425" y="2197275"/>
                <a:ext cx="688200" cy="572700"/>
              </a:xfrm>
              <a:prstGeom prst="round2SameRect">
                <a:avLst>
                  <a:gd fmla="val 16667" name="adj1"/>
                  <a:gd fmla="val 0" name="adj2"/>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715" name="Google Shape;715;p39"/>
              <p:cNvSpPr/>
              <p:nvPr/>
            </p:nvSpPr>
            <p:spPr>
              <a:xfrm>
                <a:off x="1377275" y="1723525"/>
                <a:ext cx="550500" cy="406200"/>
              </a:xfrm>
              <a:prstGeom prst="ellipse">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grpSp>
        <p:sp>
          <p:nvSpPr>
            <p:cNvPr id="716" name="Google Shape;716;p39"/>
            <p:cNvSpPr txBox="1"/>
            <p:nvPr/>
          </p:nvSpPr>
          <p:spPr>
            <a:xfrm>
              <a:off x="6264700" y="2890550"/>
              <a:ext cx="1698900" cy="297600"/>
            </a:xfrm>
            <a:prstGeom prst="rect">
              <a:avLst/>
            </a:prstGeom>
            <a:noFill/>
            <a:ln>
              <a:noFill/>
            </a:ln>
          </p:spPr>
          <p:txBody>
            <a:bodyPr anchorCtr="0" anchor="t" bIns="91425" lIns="91425" spcFirstLastPara="1" rIns="91425" wrap="square" tIns="91425">
              <a:noAutofit/>
            </a:bodyPr>
            <a:lstStyle/>
            <a:p>
              <a:pPr indent="0" lvl="0" marL="0" rtl="0">
                <a:spcBef>
                  <a:spcPts val="0"/>
                </a:spcBef>
                <a:spcAft>
                  <a:spcPts val="0"/>
                </a:spcAft>
                <a:buNone/>
              </a:pPr>
              <a:r>
                <a:rPr lang="en" sz="1000"/>
                <a:t>Ingrid</a:t>
              </a:r>
              <a:r>
                <a:rPr lang="en" sz="1000"/>
                <a:t> owes Jerry 10CC</a:t>
              </a:r>
              <a:endParaRPr sz="1000"/>
            </a:p>
          </p:txBody>
        </p:sp>
        <p:sp>
          <p:nvSpPr>
            <p:cNvPr id="717" name="Google Shape;717;p39"/>
            <p:cNvSpPr txBox="1"/>
            <p:nvPr/>
          </p:nvSpPr>
          <p:spPr>
            <a:xfrm>
              <a:off x="6264700" y="3039350"/>
              <a:ext cx="2014800" cy="297600"/>
            </a:xfrm>
            <a:prstGeom prst="rect">
              <a:avLst/>
            </a:prstGeom>
            <a:noFill/>
            <a:ln>
              <a:noFill/>
            </a:ln>
          </p:spPr>
          <p:txBody>
            <a:bodyPr anchorCtr="0" anchor="t" bIns="91425" lIns="91425" spcFirstLastPara="1" rIns="91425" wrap="square" tIns="91425">
              <a:noAutofit/>
            </a:bodyPr>
            <a:lstStyle/>
            <a:p>
              <a:pPr indent="0" lvl="0" marL="0" rtl="0">
                <a:spcBef>
                  <a:spcPts val="0"/>
                </a:spcBef>
                <a:spcAft>
                  <a:spcPts val="0"/>
                </a:spcAft>
                <a:buNone/>
              </a:pPr>
              <a:r>
                <a:rPr lang="en" sz="1000"/>
                <a:t>Kevin</a:t>
              </a:r>
              <a:r>
                <a:rPr lang="en" sz="1000"/>
                <a:t> owes Jerry 8CC</a:t>
              </a:r>
              <a:endParaRPr sz="1000"/>
            </a:p>
          </p:txBody>
        </p:sp>
        <p:sp>
          <p:nvSpPr>
            <p:cNvPr id="718" name="Google Shape;718;p39"/>
            <p:cNvSpPr txBox="1"/>
            <p:nvPr/>
          </p:nvSpPr>
          <p:spPr>
            <a:xfrm>
              <a:off x="6264700" y="3197750"/>
              <a:ext cx="2014800" cy="297600"/>
            </a:xfrm>
            <a:prstGeom prst="rect">
              <a:avLst/>
            </a:prstGeom>
            <a:noFill/>
            <a:ln>
              <a:noFill/>
            </a:ln>
          </p:spPr>
          <p:txBody>
            <a:bodyPr anchorCtr="0" anchor="t" bIns="91425" lIns="91425" spcFirstLastPara="1" rIns="91425" wrap="square" tIns="91425">
              <a:noAutofit/>
            </a:bodyPr>
            <a:lstStyle/>
            <a:p>
              <a:pPr indent="0" lvl="0" marL="0" rtl="0">
                <a:spcBef>
                  <a:spcPts val="0"/>
                </a:spcBef>
                <a:spcAft>
                  <a:spcPts val="0"/>
                </a:spcAft>
                <a:buNone/>
              </a:pPr>
              <a:r>
                <a:rPr lang="en" sz="1000"/>
                <a:t>Lena</a:t>
              </a:r>
              <a:r>
                <a:rPr lang="en" sz="1000"/>
                <a:t> owes Ingrid 30CC</a:t>
              </a:r>
              <a:endParaRPr sz="1000"/>
            </a:p>
          </p:txBody>
        </p:sp>
        <p:sp>
          <p:nvSpPr>
            <p:cNvPr id="719" name="Google Shape;719;p39"/>
            <p:cNvSpPr txBox="1"/>
            <p:nvPr/>
          </p:nvSpPr>
          <p:spPr>
            <a:xfrm>
              <a:off x="6264100" y="3375325"/>
              <a:ext cx="2014800" cy="297600"/>
            </a:xfrm>
            <a:prstGeom prst="rect">
              <a:avLst/>
            </a:prstGeom>
            <a:noFill/>
            <a:ln>
              <a:noFill/>
            </a:ln>
          </p:spPr>
          <p:txBody>
            <a:bodyPr anchorCtr="0" anchor="t" bIns="91425" lIns="91425" spcFirstLastPara="1" rIns="91425" wrap="square" tIns="91425">
              <a:noAutofit/>
            </a:bodyPr>
            <a:lstStyle/>
            <a:p>
              <a:pPr indent="0" lvl="0" marL="0" rtl="0">
                <a:spcBef>
                  <a:spcPts val="0"/>
                </a:spcBef>
                <a:spcAft>
                  <a:spcPts val="0"/>
                </a:spcAft>
                <a:buNone/>
              </a:pPr>
              <a:r>
                <a:rPr lang="en" sz="1000"/>
                <a:t>Jerry</a:t>
              </a:r>
              <a:r>
                <a:rPr lang="en" sz="1000"/>
                <a:t> owes Lena 70CC</a:t>
              </a:r>
              <a:endParaRPr sz="1000"/>
            </a:p>
          </p:txBody>
        </p:sp>
        <p:sp>
          <p:nvSpPr>
            <p:cNvPr id="720" name="Google Shape;720;p39"/>
            <p:cNvSpPr txBox="1"/>
            <p:nvPr/>
          </p:nvSpPr>
          <p:spPr>
            <a:xfrm>
              <a:off x="8234350" y="3495350"/>
              <a:ext cx="738900" cy="451200"/>
            </a:xfrm>
            <a:prstGeom prst="rect">
              <a:avLst/>
            </a:prstGeom>
            <a:noFill/>
            <a:ln>
              <a:noFill/>
            </a:ln>
          </p:spPr>
          <p:txBody>
            <a:bodyPr anchorCtr="0" anchor="t" bIns="91425" lIns="91425" spcFirstLastPara="1" rIns="91425" wrap="square" tIns="91425">
              <a:noAutofit/>
            </a:bodyPr>
            <a:lstStyle/>
            <a:p>
              <a:pPr indent="0" lvl="0" marL="0" rtl="0">
                <a:spcBef>
                  <a:spcPts val="0"/>
                </a:spcBef>
                <a:spcAft>
                  <a:spcPts val="0"/>
                </a:spcAft>
                <a:buNone/>
              </a:pPr>
              <a:r>
                <a:rPr lang="en"/>
                <a:t>Miner</a:t>
              </a:r>
              <a:endParaRPr/>
            </a:p>
          </p:txBody>
        </p:sp>
        <p:sp>
          <p:nvSpPr>
            <p:cNvPr id="721" name="Google Shape;721;p39"/>
            <p:cNvSpPr/>
            <p:nvPr/>
          </p:nvSpPr>
          <p:spPr>
            <a:xfrm>
              <a:off x="6552109" y="2487659"/>
              <a:ext cx="998100" cy="393300"/>
            </a:xfrm>
            <a:prstGeom prst="rect">
              <a:avLst/>
            </a:prstGeom>
            <a:solidFill>
              <a:schemeClr val="lt2"/>
            </a:solidFill>
            <a:ln cap="flat" cmpd="sng" w="2857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722" name="Google Shape;722;p39"/>
            <p:cNvSpPr txBox="1"/>
            <p:nvPr/>
          </p:nvSpPr>
          <p:spPr>
            <a:xfrm>
              <a:off x="6657684" y="2506834"/>
              <a:ext cx="738900" cy="307200"/>
            </a:xfrm>
            <a:prstGeom prst="rect">
              <a:avLst/>
            </a:prstGeom>
            <a:noFill/>
            <a:ln>
              <a:noFill/>
            </a:ln>
          </p:spPr>
          <p:txBody>
            <a:bodyPr anchorCtr="0" anchor="t" bIns="91425" lIns="91425" spcFirstLastPara="1" rIns="91425" wrap="square" tIns="91425">
              <a:noAutofit/>
            </a:bodyPr>
            <a:lstStyle/>
            <a:p>
              <a:pPr indent="0" lvl="0" marL="0" rtl="0">
                <a:spcBef>
                  <a:spcPts val="0"/>
                </a:spcBef>
                <a:spcAft>
                  <a:spcPts val="0"/>
                </a:spcAft>
                <a:buNone/>
              </a:pPr>
              <a:r>
                <a:rPr lang="en"/>
                <a:t>83332</a:t>
              </a:r>
              <a:endParaRPr/>
            </a:p>
          </p:txBody>
        </p:sp>
        <p:sp>
          <p:nvSpPr>
            <p:cNvPr id="723" name="Google Shape;723;p39"/>
            <p:cNvSpPr/>
            <p:nvPr/>
          </p:nvSpPr>
          <p:spPr>
            <a:xfrm flipH="1" rot="-111056">
              <a:off x="3055812" y="3057603"/>
              <a:ext cx="167187" cy="432850"/>
            </a:xfrm>
            <a:prstGeom prst="moon">
              <a:avLst>
                <a:gd fmla="val 50000" name="adj"/>
              </a:avLst>
            </a:prstGeom>
            <a:solidFill>
              <a:srgbClr val="FFFFFF"/>
            </a:solidFill>
            <a:ln cap="flat" cmpd="sng" w="9525">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724" name="Google Shape;724;p39"/>
            <p:cNvSpPr/>
            <p:nvPr/>
          </p:nvSpPr>
          <p:spPr>
            <a:xfrm flipH="1" rot="-117113">
              <a:off x="3136727" y="2870395"/>
              <a:ext cx="308279" cy="796378"/>
            </a:xfrm>
            <a:prstGeom prst="moon">
              <a:avLst>
                <a:gd fmla="val 50000" name="adj"/>
              </a:avLst>
            </a:prstGeom>
            <a:solidFill>
              <a:srgbClr val="FFFFFF"/>
            </a:solidFill>
            <a:ln cap="flat" cmpd="sng" w="9525">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725" name="Google Shape;725;p39"/>
            <p:cNvSpPr/>
            <p:nvPr/>
          </p:nvSpPr>
          <p:spPr>
            <a:xfrm flipH="1" rot="-116332">
              <a:off x="3324397" y="2643133"/>
              <a:ext cx="443354" cy="1146984"/>
            </a:xfrm>
            <a:prstGeom prst="moon">
              <a:avLst>
                <a:gd fmla="val 50000" name="adj"/>
              </a:avLst>
            </a:prstGeom>
            <a:solidFill>
              <a:srgbClr val="FFFFFF"/>
            </a:solidFill>
            <a:ln cap="flat" cmpd="sng" w="9525">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726" name="Google Shape;726;p39"/>
            <p:cNvSpPr/>
            <p:nvPr/>
          </p:nvSpPr>
          <p:spPr>
            <a:xfrm flipH="1" rot="10688944">
              <a:off x="5939268" y="3000198"/>
              <a:ext cx="167187" cy="432850"/>
            </a:xfrm>
            <a:prstGeom prst="moon">
              <a:avLst>
                <a:gd fmla="val 50000" name="adj"/>
              </a:avLst>
            </a:prstGeom>
            <a:solidFill>
              <a:srgbClr val="FFFFFF"/>
            </a:solidFill>
            <a:ln cap="flat" cmpd="sng" w="9525">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727" name="Google Shape;727;p39"/>
            <p:cNvSpPr/>
            <p:nvPr/>
          </p:nvSpPr>
          <p:spPr>
            <a:xfrm flipH="1" rot="10682887">
              <a:off x="5717261" y="2823878"/>
              <a:ext cx="308279" cy="796378"/>
            </a:xfrm>
            <a:prstGeom prst="moon">
              <a:avLst>
                <a:gd fmla="val 50000" name="adj"/>
              </a:avLst>
            </a:prstGeom>
            <a:solidFill>
              <a:srgbClr val="FFFFFF"/>
            </a:solidFill>
            <a:ln cap="flat" cmpd="sng" w="9525">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728" name="Google Shape;728;p39"/>
            <p:cNvSpPr/>
            <p:nvPr/>
          </p:nvSpPr>
          <p:spPr>
            <a:xfrm flipH="1" rot="10683668">
              <a:off x="5394516" y="2700533"/>
              <a:ext cx="443354" cy="1146984"/>
            </a:xfrm>
            <a:prstGeom prst="moon">
              <a:avLst>
                <a:gd fmla="val 50000" name="adj"/>
              </a:avLst>
            </a:prstGeom>
            <a:solidFill>
              <a:srgbClr val="FFFFFF"/>
            </a:solidFill>
            <a:ln cap="flat" cmpd="sng" w="9525">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grpSp>
          <p:nvGrpSpPr>
            <p:cNvPr id="729" name="Google Shape;729;p39"/>
            <p:cNvGrpSpPr/>
            <p:nvPr/>
          </p:nvGrpSpPr>
          <p:grpSpPr>
            <a:xfrm>
              <a:off x="4157838" y="2693400"/>
              <a:ext cx="688200" cy="1046450"/>
              <a:chOff x="1308425" y="1723525"/>
              <a:chExt cx="688200" cy="1046450"/>
            </a:xfrm>
          </p:grpSpPr>
          <p:sp>
            <p:nvSpPr>
              <p:cNvPr id="730" name="Google Shape;730;p39"/>
              <p:cNvSpPr/>
              <p:nvPr/>
            </p:nvSpPr>
            <p:spPr>
              <a:xfrm>
                <a:off x="1308425" y="2197275"/>
                <a:ext cx="688200" cy="572700"/>
              </a:xfrm>
              <a:prstGeom prst="round2SameRect">
                <a:avLst>
                  <a:gd fmla="val 16667" name="adj1"/>
                  <a:gd fmla="val 0" name="adj2"/>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731" name="Google Shape;731;p39"/>
              <p:cNvSpPr/>
              <p:nvPr/>
            </p:nvSpPr>
            <p:spPr>
              <a:xfrm>
                <a:off x="1377275" y="1723525"/>
                <a:ext cx="550500" cy="406200"/>
              </a:xfrm>
              <a:prstGeom prst="ellipse">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grpSp>
        <p:sp>
          <p:nvSpPr>
            <p:cNvPr id="732" name="Google Shape;732;p39"/>
            <p:cNvSpPr txBox="1"/>
            <p:nvPr/>
          </p:nvSpPr>
          <p:spPr>
            <a:xfrm>
              <a:off x="4216431" y="3211771"/>
              <a:ext cx="597900" cy="451200"/>
            </a:xfrm>
            <a:prstGeom prst="rect">
              <a:avLst/>
            </a:prstGeom>
            <a:noFill/>
            <a:ln>
              <a:noFill/>
            </a:ln>
          </p:spPr>
          <p:txBody>
            <a:bodyPr anchorCtr="0" anchor="t" bIns="91425" lIns="91425" spcFirstLastPara="1" rIns="91425" wrap="square" tIns="91425">
              <a:noAutofit/>
            </a:bodyPr>
            <a:lstStyle/>
            <a:p>
              <a:pPr indent="0" lvl="0" marL="0" rtl="0">
                <a:spcBef>
                  <a:spcPts val="0"/>
                </a:spcBef>
                <a:spcAft>
                  <a:spcPts val="0"/>
                </a:spcAft>
                <a:buNone/>
              </a:pPr>
              <a:r>
                <a:rPr lang="en"/>
                <a:t>Alice</a:t>
              </a:r>
              <a:endParaRPr/>
            </a:p>
          </p:txBody>
        </p:sp>
      </p:gr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695"/>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696"/>
                                        </p:tgtEl>
                                        <p:attrNameLst>
                                          <p:attrName>style.visibility</p:attrName>
                                        </p:attrNameLst>
                                      </p:cBhvr>
                                      <p:to>
                                        <p:strVal val="visible"/>
                                      </p:to>
                                    </p:set>
                                    <p:animEffect filter="fade" transition="in">
                                      <p:cBhvr>
                                        <p:cTn dur="1000"/>
                                        <p:tgtEl>
                                          <p:spTgt spid="696"/>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736" name="Shape 736"/>
        <p:cNvGrpSpPr/>
        <p:nvPr/>
      </p:nvGrpSpPr>
      <p:grpSpPr>
        <a:xfrm>
          <a:off x="0" y="0"/>
          <a:ext cx="0" cy="0"/>
          <a:chOff x="0" y="0"/>
          <a:chExt cx="0" cy="0"/>
        </a:xfrm>
      </p:grpSpPr>
      <p:sp>
        <p:nvSpPr>
          <p:cNvPr id="737" name="Google Shape;737;p40"/>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
              <a:t>Proof of Work</a:t>
            </a:r>
            <a:endParaRPr/>
          </a:p>
        </p:txBody>
      </p:sp>
      <p:sp>
        <p:nvSpPr>
          <p:cNvPr id="738" name="Google Shape;738;p40"/>
          <p:cNvSpPr txBox="1"/>
          <p:nvPr>
            <p:ph idx="1" type="body"/>
          </p:nvPr>
        </p:nvSpPr>
        <p:spPr>
          <a:xfrm>
            <a:off x="311700" y="1152475"/>
            <a:ext cx="8520600" cy="470400"/>
          </a:xfrm>
          <a:prstGeom prst="rect">
            <a:avLst/>
          </a:prstGeom>
        </p:spPr>
        <p:txBody>
          <a:bodyPr anchorCtr="0" anchor="t" bIns="91425" lIns="91425" spcFirstLastPara="1" rIns="91425" wrap="square" tIns="91425">
            <a:noAutofit/>
          </a:bodyPr>
          <a:lstStyle/>
          <a:p>
            <a:pPr indent="-342900" lvl="0" marL="457200">
              <a:spcBef>
                <a:spcPts val="0"/>
              </a:spcBef>
              <a:spcAft>
                <a:spcPts val="0"/>
              </a:spcAft>
              <a:buSzPts val="1800"/>
              <a:buChar char="●"/>
            </a:pPr>
            <a:r>
              <a:rPr lang="en"/>
              <a:t>Answer: choose the longest chain</a:t>
            </a:r>
            <a:endParaRPr/>
          </a:p>
        </p:txBody>
      </p:sp>
      <p:grpSp>
        <p:nvGrpSpPr>
          <p:cNvPr id="739" name="Google Shape;739;p40"/>
          <p:cNvGrpSpPr/>
          <p:nvPr/>
        </p:nvGrpSpPr>
        <p:grpSpPr>
          <a:xfrm>
            <a:off x="508475" y="2091070"/>
            <a:ext cx="1939825" cy="2201662"/>
            <a:chOff x="508475" y="2091070"/>
            <a:chExt cx="1939825" cy="2201662"/>
          </a:xfrm>
        </p:grpSpPr>
        <p:grpSp>
          <p:nvGrpSpPr>
            <p:cNvPr id="740" name="Google Shape;740;p40"/>
            <p:cNvGrpSpPr/>
            <p:nvPr/>
          </p:nvGrpSpPr>
          <p:grpSpPr>
            <a:xfrm>
              <a:off x="508475" y="2091070"/>
              <a:ext cx="785000" cy="832137"/>
              <a:chOff x="508475" y="2091070"/>
              <a:chExt cx="785000" cy="832137"/>
            </a:xfrm>
          </p:grpSpPr>
          <p:grpSp>
            <p:nvGrpSpPr>
              <p:cNvPr id="741" name="Google Shape;741;p40"/>
              <p:cNvGrpSpPr/>
              <p:nvPr/>
            </p:nvGrpSpPr>
            <p:grpSpPr>
              <a:xfrm>
                <a:off x="508475" y="2091070"/>
                <a:ext cx="688200" cy="832137"/>
                <a:chOff x="1308425" y="1723525"/>
                <a:chExt cx="688200" cy="1046450"/>
              </a:xfrm>
            </p:grpSpPr>
            <p:sp>
              <p:nvSpPr>
                <p:cNvPr id="742" name="Google Shape;742;p40"/>
                <p:cNvSpPr/>
                <p:nvPr/>
              </p:nvSpPr>
              <p:spPr>
                <a:xfrm>
                  <a:off x="1308425" y="2197275"/>
                  <a:ext cx="688200" cy="572700"/>
                </a:xfrm>
                <a:prstGeom prst="round2SameRect">
                  <a:avLst>
                    <a:gd fmla="val 16667" name="adj1"/>
                    <a:gd fmla="val 0" name="adj2"/>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743" name="Google Shape;743;p40"/>
                <p:cNvSpPr/>
                <p:nvPr/>
              </p:nvSpPr>
              <p:spPr>
                <a:xfrm>
                  <a:off x="1377275" y="1723525"/>
                  <a:ext cx="550500" cy="406200"/>
                </a:xfrm>
                <a:prstGeom prst="ellipse">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grpSp>
          <p:sp>
            <p:nvSpPr>
              <p:cNvPr id="744" name="Google Shape;744;p40"/>
              <p:cNvSpPr txBox="1"/>
              <p:nvPr/>
            </p:nvSpPr>
            <p:spPr>
              <a:xfrm>
                <a:off x="554575" y="2522937"/>
                <a:ext cx="738900" cy="358800"/>
              </a:xfrm>
              <a:prstGeom prst="rect">
                <a:avLst/>
              </a:prstGeom>
              <a:noFill/>
              <a:ln>
                <a:noFill/>
              </a:ln>
            </p:spPr>
            <p:txBody>
              <a:bodyPr anchorCtr="0" anchor="t" bIns="91425" lIns="91425" spcFirstLastPara="1" rIns="91425" wrap="square" tIns="91425">
                <a:noAutofit/>
              </a:bodyPr>
              <a:lstStyle/>
              <a:p>
                <a:pPr indent="0" lvl="0" marL="0" rtl="0">
                  <a:spcBef>
                    <a:spcPts val="0"/>
                  </a:spcBef>
                  <a:spcAft>
                    <a:spcPts val="0"/>
                  </a:spcAft>
                  <a:buNone/>
                </a:pPr>
                <a:r>
                  <a:rPr lang="en"/>
                  <a:t>Miner</a:t>
                </a:r>
                <a:endParaRPr/>
              </a:p>
            </p:txBody>
          </p:sp>
        </p:grpSp>
        <p:grpSp>
          <p:nvGrpSpPr>
            <p:cNvPr id="745" name="Google Shape;745;p40"/>
            <p:cNvGrpSpPr/>
            <p:nvPr/>
          </p:nvGrpSpPr>
          <p:grpSpPr>
            <a:xfrm>
              <a:off x="508475" y="3460595"/>
              <a:ext cx="785000" cy="832137"/>
              <a:chOff x="508475" y="2091070"/>
              <a:chExt cx="785000" cy="832137"/>
            </a:xfrm>
          </p:grpSpPr>
          <p:grpSp>
            <p:nvGrpSpPr>
              <p:cNvPr id="746" name="Google Shape;746;p40"/>
              <p:cNvGrpSpPr/>
              <p:nvPr/>
            </p:nvGrpSpPr>
            <p:grpSpPr>
              <a:xfrm>
                <a:off x="508475" y="2091070"/>
                <a:ext cx="688200" cy="832137"/>
                <a:chOff x="1308425" y="1723525"/>
                <a:chExt cx="688200" cy="1046450"/>
              </a:xfrm>
            </p:grpSpPr>
            <p:sp>
              <p:nvSpPr>
                <p:cNvPr id="747" name="Google Shape;747;p40"/>
                <p:cNvSpPr/>
                <p:nvPr/>
              </p:nvSpPr>
              <p:spPr>
                <a:xfrm>
                  <a:off x="1308425" y="2197275"/>
                  <a:ext cx="688200" cy="572700"/>
                </a:xfrm>
                <a:prstGeom prst="round2SameRect">
                  <a:avLst>
                    <a:gd fmla="val 16667" name="adj1"/>
                    <a:gd fmla="val 0" name="adj2"/>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748" name="Google Shape;748;p40"/>
                <p:cNvSpPr/>
                <p:nvPr/>
              </p:nvSpPr>
              <p:spPr>
                <a:xfrm>
                  <a:off x="1377275" y="1723525"/>
                  <a:ext cx="550500" cy="406200"/>
                </a:xfrm>
                <a:prstGeom prst="ellipse">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grpSp>
          <p:sp>
            <p:nvSpPr>
              <p:cNvPr id="749" name="Google Shape;749;p40"/>
              <p:cNvSpPr txBox="1"/>
              <p:nvPr/>
            </p:nvSpPr>
            <p:spPr>
              <a:xfrm>
                <a:off x="554575" y="2522937"/>
                <a:ext cx="738900" cy="358800"/>
              </a:xfrm>
              <a:prstGeom prst="rect">
                <a:avLst/>
              </a:prstGeom>
              <a:noFill/>
              <a:ln>
                <a:noFill/>
              </a:ln>
            </p:spPr>
            <p:txBody>
              <a:bodyPr anchorCtr="0" anchor="t" bIns="91425" lIns="91425" spcFirstLastPara="1" rIns="91425" wrap="square" tIns="91425">
                <a:noAutofit/>
              </a:bodyPr>
              <a:lstStyle/>
              <a:p>
                <a:pPr indent="0" lvl="0" marL="0" rtl="0">
                  <a:spcBef>
                    <a:spcPts val="0"/>
                  </a:spcBef>
                  <a:spcAft>
                    <a:spcPts val="0"/>
                  </a:spcAft>
                  <a:buNone/>
                </a:pPr>
                <a:r>
                  <a:rPr lang="en"/>
                  <a:t>Miner</a:t>
                </a:r>
                <a:endParaRPr/>
              </a:p>
            </p:txBody>
          </p:sp>
        </p:grpSp>
        <p:sp>
          <p:nvSpPr>
            <p:cNvPr id="750" name="Google Shape;750;p40"/>
            <p:cNvSpPr/>
            <p:nvPr/>
          </p:nvSpPr>
          <p:spPr>
            <a:xfrm flipH="1">
              <a:off x="1952100" y="2220788"/>
              <a:ext cx="496200" cy="572700"/>
            </a:xfrm>
            <a:prstGeom prst="verticalScroll">
              <a:avLst>
                <a:gd fmla="val 12500" name="adj"/>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751" name="Google Shape;751;p40"/>
            <p:cNvSpPr/>
            <p:nvPr/>
          </p:nvSpPr>
          <p:spPr>
            <a:xfrm flipH="1">
              <a:off x="1952100" y="3655900"/>
              <a:ext cx="496200" cy="572700"/>
            </a:xfrm>
            <a:prstGeom prst="verticalScroll">
              <a:avLst>
                <a:gd fmla="val 12500" name="adj"/>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grpSp>
      <p:grpSp>
        <p:nvGrpSpPr>
          <p:cNvPr id="752" name="Google Shape;752;p40"/>
          <p:cNvGrpSpPr/>
          <p:nvPr/>
        </p:nvGrpSpPr>
        <p:grpSpPr>
          <a:xfrm>
            <a:off x="1551684" y="1622882"/>
            <a:ext cx="1628476" cy="3288463"/>
            <a:chOff x="1551684" y="1622882"/>
            <a:chExt cx="1628476" cy="3288463"/>
          </a:xfrm>
        </p:grpSpPr>
        <p:grpSp>
          <p:nvGrpSpPr>
            <p:cNvPr id="753" name="Google Shape;753;p40"/>
            <p:cNvGrpSpPr/>
            <p:nvPr/>
          </p:nvGrpSpPr>
          <p:grpSpPr>
            <a:xfrm>
              <a:off x="1551684" y="1622882"/>
              <a:ext cx="449876" cy="379338"/>
              <a:chOff x="1308425" y="1723525"/>
              <a:chExt cx="688200" cy="1046450"/>
            </a:xfrm>
          </p:grpSpPr>
          <p:sp>
            <p:nvSpPr>
              <p:cNvPr id="754" name="Google Shape;754;p40"/>
              <p:cNvSpPr/>
              <p:nvPr/>
            </p:nvSpPr>
            <p:spPr>
              <a:xfrm>
                <a:off x="1308425" y="2197275"/>
                <a:ext cx="688200" cy="572700"/>
              </a:xfrm>
              <a:prstGeom prst="round2SameRect">
                <a:avLst>
                  <a:gd fmla="val 16667" name="adj1"/>
                  <a:gd fmla="val 0" name="adj2"/>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755" name="Google Shape;755;p40"/>
              <p:cNvSpPr/>
              <p:nvPr/>
            </p:nvSpPr>
            <p:spPr>
              <a:xfrm>
                <a:off x="1377275" y="1723525"/>
                <a:ext cx="550500" cy="406200"/>
              </a:xfrm>
              <a:prstGeom prst="ellipse">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grpSp>
        <p:grpSp>
          <p:nvGrpSpPr>
            <p:cNvPr id="756" name="Google Shape;756;p40"/>
            <p:cNvGrpSpPr/>
            <p:nvPr/>
          </p:nvGrpSpPr>
          <p:grpSpPr>
            <a:xfrm>
              <a:off x="2140984" y="1622882"/>
              <a:ext cx="449876" cy="379338"/>
              <a:chOff x="1308425" y="1723525"/>
              <a:chExt cx="688200" cy="1046450"/>
            </a:xfrm>
          </p:grpSpPr>
          <p:sp>
            <p:nvSpPr>
              <p:cNvPr id="757" name="Google Shape;757;p40"/>
              <p:cNvSpPr/>
              <p:nvPr/>
            </p:nvSpPr>
            <p:spPr>
              <a:xfrm>
                <a:off x="1308425" y="2197275"/>
                <a:ext cx="688200" cy="572700"/>
              </a:xfrm>
              <a:prstGeom prst="round2SameRect">
                <a:avLst>
                  <a:gd fmla="val 16667" name="adj1"/>
                  <a:gd fmla="val 0" name="adj2"/>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758" name="Google Shape;758;p40"/>
              <p:cNvSpPr/>
              <p:nvPr/>
            </p:nvSpPr>
            <p:spPr>
              <a:xfrm>
                <a:off x="1377275" y="1723525"/>
                <a:ext cx="550500" cy="406200"/>
              </a:xfrm>
              <a:prstGeom prst="ellipse">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grpSp>
        <p:grpSp>
          <p:nvGrpSpPr>
            <p:cNvPr id="759" name="Google Shape;759;p40"/>
            <p:cNvGrpSpPr/>
            <p:nvPr/>
          </p:nvGrpSpPr>
          <p:grpSpPr>
            <a:xfrm>
              <a:off x="2730284" y="1622882"/>
              <a:ext cx="449876" cy="379338"/>
              <a:chOff x="1308425" y="1723525"/>
              <a:chExt cx="688200" cy="1046450"/>
            </a:xfrm>
          </p:grpSpPr>
          <p:sp>
            <p:nvSpPr>
              <p:cNvPr id="760" name="Google Shape;760;p40"/>
              <p:cNvSpPr/>
              <p:nvPr/>
            </p:nvSpPr>
            <p:spPr>
              <a:xfrm>
                <a:off x="1308425" y="2197275"/>
                <a:ext cx="688200" cy="572700"/>
              </a:xfrm>
              <a:prstGeom prst="round2SameRect">
                <a:avLst>
                  <a:gd fmla="val 16667" name="adj1"/>
                  <a:gd fmla="val 0" name="adj2"/>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761" name="Google Shape;761;p40"/>
              <p:cNvSpPr/>
              <p:nvPr/>
            </p:nvSpPr>
            <p:spPr>
              <a:xfrm>
                <a:off x="1377275" y="1723525"/>
                <a:ext cx="550500" cy="406200"/>
              </a:xfrm>
              <a:prstGeom prst="ellipse">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grpSp>
        <p:grpSp>
          <p:nvGrpSpPr>
            <p:cNvPr id="762" name="Google Shape;762;p40"/>
            <p:cNvGrpSpPr/>
            <p:nvPr/>
          </p:nvGrpSpPr>
          <p:grpSpPr>
            <a:xfrm>
              <a:off x="1975259" y="4532007"/>
              <a:ext cx="449876" cy="379338"/>
              <a:chOff x="1308425" y="1723525"/>
              <a:chExt cx="688200" cy="1046450"/>
            </a:xfrm>
          </p:grpSpPr>
          <p:sp>
            <p:nvSpPr>
              <p:cNvPr id="763" name="Google Shape;763;p40"/>
              <p:cNvSpPr/>
              <p:nvPr/>
            </p:nvSpPr>
            <p:spPr>
              <a:xfrm>
                <a:off x="1308425" y="2197275"/>
                <a:ext cx="688200" cy="572700"/>
              </a:xfrm>
              <a:prstGeom prst="round2SameRect">
                <a:avLst>
                  <a:gd fmla="val 16667" name="adj1"/>
                  <a:gd fmla="val 0" name="adj2"/>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764" name="Google Shape;764;p40"/>
              <p:cNvSpPr/>
              <p:nvPr/>
            </p:nvSpPr>
            <p:spPr>
              <a:xfrm>
                <a:off x="1377275" y="1723525"/>
                <a:ext cx="550500" cy="406200"/>
              </a:xfrm>
              <a:prstGeom prst="ellipse">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grpSp>
      </p:grpSp>
      <p:grpSp>
        <p:nvGrpSpPr>
          <p:cNvPr id="765" name="Google Shape;765;p40"/>
          <p:cNvGrpSpPr/>
          <p:nvPr/>
        </p:nvGrpSpPr>
        <p:grpSpPr>
          <a:xfrm>
            <a:off x="2386275" y="2220788"/>
            <a:ext cx="1077850" cy="572700"/>
            <a:chOff x="2386275" y="2220788"/>
            <a:chExt cx="1077850" cy="572700"/>
          </a:xfrm>
        </p:grpSpPr>
        <p:sp>
          <p:nvSpPr>
            <p:cNvPr id="766" name="Google Shape;766;p40"/>
            <p:cNvSpPr/>
            <p:nvPr/>
          </p:nvSpPr>
          <p:spPr>
            <a:xfrm flipH="1">
              <a:off x="2967925" y="2220788"/>
              <a:ext cx="496200" cy="572700"/>
            </a:xfrm>
            <a:prstGeom prst="verticalScroll">
              <a:avLst>
                <a:gd fmla="val 12500" name="adj"/>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cxnSp>
          <p:nvCxnSpPr>
            <p:cNvPr id="767" name="Google Shape;767;p40"/>
            <p:cNvCxnSpPr>
              <a:stCxn id="750" idx="1"/>
              <a:endCxn id="766" idx="3"/>
            </p:cNvCxnSpPr>
            <p:nvPr/>
          </p:nvCxnSpPr>
          <p:spPr>
            <a:xfrm>
              <a:off x="2386275" y="2507138"/>
              <a:ext cx="643800" cy="0"/>
            </a:xfrm>
            <a:prstGeom prst="straightConnector1">
              <a:avLst/>
            </a:prstGeom>
            <a:noFill/>
            <a:ln cap="flat" cmpd="sng" w="9525">
              <a:solidFill>
                <a:srgbClr val="FFFF00"/>
              </a:solidFill>
              <a:prstDash val="solid"/>
              <a:round/>
              <a:headEnd len="med" w="med" type="none"/>
              <a:tailEnd len="med" w="med" type="triangle"/>
            </a:ln>
          </p:spPr>
        </p:cxnSp>
      </p:grpSp>
      <p:grpSp>
        <p:nvGrpSpPr>
          <p:cNvPr id="768" name="Google Shape;768;p40"/>
          <p:cNvGrpSpPr/>
          <p:nvPr/>
        </p:nvGrpSpPr>
        <p:grpSpPr>
          <a:xfrm>
            <a:off x="3402100" y="2220775"/>
            <a:ext cx="1109063" cy="572700"/>
            <a:chOff x="3402100" y="2220775"/>
            <a:chExt cx="1109063" cy="572700"/>
          </a:xfrm>
        </p:grpSpPr>
        <p:sp>
          <p:nvSpPr>
            <p:cNvPr id="769" name="Google Shape;769;p40"/>
            <p:cNvSpPr/>
            <p:nvPr/>
          </p:nvSpPr>
          <p:spPr>
            <a:xfrm flipH="1">
              <a:off x="4014963" y="2220775"/>
              <a:ext cx="496200" cy="572700"/>
            </a:xfrm>
            <a:prstGeom prst="verticalScroll">
              <a:avLst>
                <a:gd fmla="val 12500" name="adj"/>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cxnSp>
          <p:nvCxnSpPr>
            <p:cNvPr id="770" name="Google Shape;770;p40"/>
            <p:cNvCxnSpPr>
              <a:stCxn id="766" idx="1"/>
              <a:endCxn id="769" idx="3"/>
            </p:cNvCxnSpPr>
            <p:nvPr/>
          </p:nvCxnSpPr>
          <p:spPr>
            <a:xfrm>
              <a:off x="3402100" y="2507138"/>
              <a:ext cx="675000" cy="0"/>
            </a:xfrm>
            <a:prstGeom prst="straightConnector1">
              <a:avLst/>
            </a:prstGeom>
            <a:noFill/>
            <a:ln cap="flat" cmpd="sng" w="9525">
              <a:solidFill>
                <a:srgbClr val="FFFF00"/>
              </a:solidFill>
              <a:prstDash val="solid"/>
              <a:round/>
              <a:headEnd len="med" w="med" type="none"/>
              <a:tailEnd len="med" w="med" type="triangle"/>
            </a:ln>
          </p:spPr>
        </p:cxnSp>
      </p:grpSp>
      <p:grpSp>
        <p:nvGrpSpPr>
          <p:cNvPr id="771" name="Google Shape;771;p40"/>
          <p:cNvGrpSpPr/>
          <p:nvPr/>
        </p:nvGrpSpPr>
        <p:grpSpPr>
          <a:xfrm>
            <a:off x="4449138" y="2220763"/>
            <a:ext cx="1109063" cy="572700"/>
            <a:chOff x="4449138" y="2220763"/>
            <a:chExt cx="1109063" cy="572700"/>
          </a:xfrm>
        </p:grpSpPr>
        <p:sp>
          <p:nvSpPr>
            <p:cNvPr id="772" name="Google Shape;772;p40"/>
            <p:cNvSpPr/>
            <p:nvPr/>
          </p:nvSpPr>
          <p:spPr>
            <a:xfrm flipH="1">
              <a:off x="5062000" y="2220763"/>
              <a:ext cx="496200" cy="572700"/>
            </a:xfrm>
            <a:prstGeom prst="verticalScroll">
              <a:avLst>
                <a:gd fmla="val 12500" name="adj"/>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cxnSp>
          <p:nvCxnSpPr>
            <p:cNvPr id="773" name="Google Shape;773;p40"/>
            <p:cNvCxnSpPr>
              <a:stCxn id="769" idx="1"/>
              <a:endCxn id="772" idx="3"/>
            </p:cNvCxnSpPr>
            <p:nvPr/>
          </p:nvCxnSpPr>
          <p:spPr>
            <a:xfrm>
              <a:off x="4449138" y="2507125"/>
              <a:ext cx="675000" cy="0"/>
            </a:xfrm>
            <a:prstGeom prst="straightConnector1">
              <a:avLst/>
            </a:prstGeom>
            <a:noFill/>
            <a:ln cap="flat" cmpd="sng" w="9525">
              <a:solidFill>
                <a:srgbClr val="FFFF00"/>
              </a:solidFill>
              <a:prstDash val="solid"/>
              <a:round/>
              <a:headEnd len="med" w="med" type="none"/>
              <a:tailEnd len="med" w="med" type="triangle"/>
            </a:ln>
          </p:spPr>
        </p:cxnSp>
      </p:grpSp>
      <p:grpSp>
        <p:nvGrpSpPr>
          <p:cNvPr id="774" name="Google Shape;774;p40"/>
          <p:cNvGrpSpPr/>
          <p:nvPr/>
        </p:nvGrpSpPr>
        <p:grpSpPr>
          <a:xfrm>
            <a:off x="5496175" y="2220763"/>
            <a:ext cx="1077875" cy="572700"/>
            <a:chOff x="5496175" y="2220763"/>
            <a:chExt cx="1077875" cy="572700"/>
          </a:xfrm>
        </p:grpSpPr>
        <p:sp>
          <p:nvSpPr>
            <p:cNvPr id="775" name="Google Shape;775;p40"/>
            <p:cNvSpPr/>
            <p:nvPr/>
          </p:nvSpPr>
          <p:spPr>
            <a:xfrm flipH="1">
              <a:off x="6077850" y="2220763"/>
              <a:ext cx="496200" cy="572700"/>
            </a:xfrm>
            <a:prstGeom prst="verticalScroll">
              <a:avLst>
                <a:gd fmla="val 12500" name="adj"/>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cxnSp>
          <p:nvCxnSpPr>
            <p:cNvPr id="776" name="Google Shape;776;p40"/>
            <p:cNvCxnSpPr>
              <a:stCxn id="772" idx="1"/>
              <a:endCxn id="775" idx="3"/>
            </p:cNvCxnSpPr>
            <p:nvPr/>
          </p:nvCxnSpPr>
          <p:spPr>
            <a:xfrm>
              <a:off x="5496175" y="2507113"/>
              <a:ext cx="643800" cy="0"/>
            </a:xfrm>
            <a:prstGeom prst="straightConnector1">
              <a:avLst/>
            </a:prstGeom>
            <a:noFill/>
            <a:ln cap="flat" cmpd="sng" w="9525">
              <a:solidFill>
                <a:srgbClr val="FFFF00"/>
              </a:solidFill>
              <a:prstDash val="solid"/>
              <a:round/>
              <a:headEnd len="med" w="med" type="none"/>
              <a:tailEnd len="med" w="med" type="triangle"/>
            </a:ln>
          </p:spPr>
        </p:cxnSp>
      </p:grpSp>
      <p:grpSp>
        <p:nvGrpSpPr>
          <p:cNvPr id="777" name="Google Shape;777;p40"/>
          <p:cNvGrpSpPr/>
          <p:nvPr/>
        </p:nvGrpSpPr>
        <p:grpSpPr>
          <a:xfrm>
            <a:off x="6512025" y="2220763"/>
            <a:ext cx="1077875" cy="572700"/>
            <a:chOff x="6512025" y="2220763"/>
            <a:chExt cx="1077875" cy="572700"/>
          </a:xfrm>
        </p:grpSpPr>
        <p:sp>
          <p:nvSpPr>
            <p:cNvPr id="778" name="Google Shape;778;p40"/>
            <p:cNvSpPr/>
            <p:nvPr/>
          </p:nvSpPr>
          <p:spPr>
            <a:xfrm flipH="1">
              <a:off x="7093700" y="2220763"/>
              <a:ext cx="496200" cy="572700"/>
            </a:xfrm>
            <a:prstGeom prst="verticalScroll">
              <a:avLst>
                <a:gd fmla="val 12500" name="adj"/>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cxnSp>
          <p:nvCxnSpPr>
            <p:cNvPr id="779" name="Google Shape;779;p40"/>
            <p:cNvCxnSpPr>
              <a:stCxn id="775" idx="1"/>
              <a:endCxn id="778" idx="3"/>
            </p:cNvCxnSpPr>
            <p:nvPr/>
          </p:nvCxnSpPr>
          <p:spPr>
            <a:xfrm>
              <a:off x="6512025" y="2507113"/>
              <a:ext cx="643800" cy="0"/>
            </a:xfrm>
            <a:prstGeom prst="straightConnector1">
              <a:avLst/>
            </a:prstGeom>
            <a:noFill/>
            <a:ln cap="flat" cmpd="sng" w="9525">
              <a:solidFill>
                <a:srgbClr val="FFFF00"/>
              </a:solidFill>
              <a:prstDash val="solid"/>
              <a:round/>
              <a:headEnd len="med" w="med" type="none"/>
              <a:tailEnd len="med" w="med" type="triangle"/>
            </a:ln>
          </p:spPr>
        </p:cxnSp>
      </p:grpSp>
      <p:grpSp>
        <p:nvGrpSpPr>
          <p:cNvPr id="780" name="Google Shape;780;p40"/>
          <p:cNvGrpSpPr/>
          <p:nvPr/>
        </p:nvGrpSpPr>
        <p:grpSpPr>
          <a:xfrm>
            <a:off x="2386275" y="3655900"/>
            <a:ext cx="1077850" cy="572700"/>
            <a:chOff x="2386275" y="3655900"/>
            <a:chExt cx="1077850" cy="572700"/>
          </a:xfrm>
        </p:grpSpPr>
        <p:sp>
          <p:nvSpPr>
            <p:cNvPr id="781" name="Google Shape;781;p40"/>
            <p:cNvSpPr/>
            <p:nvPr/>
          </p:nvSpPr>
          <p:spPr>
            <a:xfrm flipH="1">
              <a:off x="2967925" y="3655900"/>
              <a:ext cx="496200" cy="572700"/>
            </a:xfrm>
            <a:prstGeom prst="verticalScroll">
              <a:avLst>
                <a:gd fmla="val 12500" name="adj"/>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cxnSp>
          <p:nvCxnSpPr>
            <p:cNvPr id="782" name="Google Shape;782;p40"/>
            <p:cNvCxnSpPr>
              <a:stCxn id="751" idx="1"/>
              <a:endCxn id="781" idx="3"/>
            </p:cNvCxnSpPr>
            <p:nvPr/>
          </p:nvCxnSpPr>
          <p:spPr>
            <a:xfrm>
              <a:off x="2386275" y="3942250"/>
              <a:ext cx="643800" cy="0"/>
            </a:xfrm>
            <a:prstGeom prst="straightConnector1">
              <a:avLst/>
            </a:prstGeom>
            <a:noFill/>
            <a:ln cap="flat" cmpd="sng" w="9525">
              <a:solidFill>
                <a:srgbClr val="FFFF00"/>
              </a:solidFill>
              <a:prstDash val="solid"/>
              <a:round/>
              <a:headEnd len="med" w="med" type="none"/>
              <a:tailEnd len="med" w="med" type="triangle"/>
            </a:ln>
          </p:spPr>
        </p:cxnSp>
      </p:grpSp>
      <p:grpSp>
        <p:nvGrpSpPr>
          <p:cNvPr id="783" name="Google Shape;783;p40"/>
          <p:cNvGrpSpPr/>
          <p:nvPr/>
        </p:nvGrpSpPr>
        <p:grpSpPr>
          <a:xfrm>
            <a:off x="3402100" y="3655888"/>
            <a:ext cx="1077850" cy="572700"/>
            <a:chOff x="3402100" y="3655888"/>
            <a:chExt cx="1077850" cy="572700"/>
          </a:xfrm>
        </p:grpSpPr>
        <p:sp>
          <p:nvSpPr>
            <p:cNvPr id="784" name="Google Shape;784;p40"/>
            <p:cNvSpPr/>
            <p:nvPr/>
          </p:nvSpPr>
          <p:spPr>
            <a:xfrm flipH="1">
              <a:off x="3983750" y="3655888"/>
              <a:ext cx="496200" cy="572700"/>
            </a:xfrm>
            <a:prstGeom prst="verticalScroll">
              <a:avLst>
                <a:gd fmla="val 12500" name="adj"/>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cxnSp>
          <p:nvCxnSpPr>
            <p:cNvPr id="785" name="Google Shape;785;p40"/>
            <p:cNvCxnSpPr>
              <a:stCxn id="781" idx="1"/>
              <a:endCxn id="784" idx="3"/>
            </p:cNvCxnSpPr>
            <p:nvPr/>
          </p:nvCxnSpPr>
          <p:spPr>
            <a:xfrm>
              <a:off x="3402100" y="3942250"/>
              <a:ext cx="643800" cy="0"/>
            </a:xfrm>
            <a:prstGeom prst="straightConnector1">
              <a:avLst/>
            </a:prstGeom>
            <a:noFill/>
            <a:ln cap="flat" cmpd="sng" w="9525">
              <a:solidFill>
                <a:srgbClr val="FFFF00"/>
              </a:solidFill>
              <a:prstDash val="solid"/>
              <a:round/>
              <a:headEnd len="med" w="med" type="none"/>
              <a:tailEnd len="med" w="med" type="triangle"/>
            </a:ln>
          </p:spPr>
        </p:cxnSp>
      </p:grpSp>
      <p:grpSp>
        <p:nvGrpSpPr>
          <p:cNvPr id="786" name="Google Shape;786;p40"/>
          <p:cNvGrpSpPr/>
          <p:nvPr/>
        </p:nvGrpSpPr>
        <p:grpSpPr>
          <a:xfrm>
            <a:off x="7527875" y="2220763"/>
            <a:ext cx="1077875" cy="572700"/>
            <a:chOff x="7527875" y="2220763"/>
            <a:chExt cx="1077875" cy="572700"/>
          </a:xfrm>
        </p:grpSpPr>
        <p:sp>
          <p:nvSpPr>
            <p:cNvPr id="787" name="Google Shape;787;p40"/>
            <p:cNvSpPr/>
            <p:nvPr/>
          </p:nvSpPr>
          <p:spPr>
            <a:xfrm flipH="1">
              <a:off x="8109550" y="2220763"/>
              <a:ext cx="496200" cy="572700"/>
            </a:xfrm>
            <a:prstGeom prst="verticalScroll">
              <a:avLst>
                <a:gd fmla="val 12500" name="adj"/>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cxnSp>
          <p:nvCxnSpPr>
            <p:cNvPr id="788" name="Google Shape;788;p40"/>
            <p:cNvCxnSpPr>
              <a:stCxn id="778" idx="1"/>
              <a:endCxn id="787" idx="3"/>
            </p:cNvCxnSpPr>
            <p:nvPr/>
          </p:nvCxnSpPr>
          <p:spPr>
            <a:xfrm>
              <a:off x="7527875" y="2507113"/>
              <a:ext cx="643800" cy="0"/>
            </a:xfrm>
            <a:prstGeom prst="straightConnector1">
              <a:avLst/>
            </a:prstGeom>
            <a:noFill/>
            <a:ln cap="flat" cmpd="sng" w="9525">
              <a:solidFill>
                <a:srgbClr val="FFFF00"/>
              </a:solidFill>
              <a:prstDash val="solid"/>
              <a:round/>
              <a:headEnd len="med" w="med" type="none"/>
              <a:tailEnd len="med" w="med" type="triangle"/>
            </a:ln>
          </p:spPr>
        </p:cxnSp>
      </p:gr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739"/>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752"/>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765"/>
                                        </p:tgtEl>
                                        <p:attrNameLst>
                                          <p:attrName>style.visibility</p:attrName>
                                        </p:attrNameLst>
                                      </p:cBhvr>
                                      <p:to>
                                        <p:strVal val="visible"/>
                                      </p:to>
                                    </p:set>
                                    <p:animEffect filter="fade" transition="in">
                                      <p:cBhvr>
                                        <p:cTn dur="1000"/>
                                        <p:tgtEl>
                                          <p:spTgt spid="765"/>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768"/>
                                        </p:tgtEl>
                                        <p:attrNameLst>
                                          <p:attrName>style.visibility</p:attrName>
                                        </p:attrNameLst>
                                      </p:cBhvr>
                                      <p:to>
                                        <p:strVal val="visible"/>
                                      </p:to>
                                    </p:set>
                                    <p:animEffect filter="fade" transition="in">
                                      <p:cBhvr>
                                        <p:cTn dur="1000"/>
                                        <p:tgtEl>
                                          <p:spTgt spid="768"/>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771"/>
                                        </p:tgtEl>
                                        <p:attrNameLst>
                                          <p:attrName>style.visibility</p:attrName>
                                        </p:attrNameLst>
                                      </p:cBhvr>
                                      <p:to>
                                        <p:strVal val="visible"/>
                                      </p:to>
                                    </p:set>
                                    <p:animEffect filter="fade" transition="in">
                                      <p:cBhvr>
                                        <p:cTn dur="1000"/>
                                        <p:tgtEl>
                                          <p:spTgt spid="771"/>
                                        </p:tgtEl>
                                      </p:cBhvr>
                                    </p:animEffect>
                                  </p:childTnLst>
                                </p:cTn>
                              </p:par>
                              <p:par>
                                <p:cTn fill="hold" nodeType="withEffect" presetClass="entr" presetID="10" presetSubtype="0">
                                  <p:stCondLst>
                                    <p:cond delay="0"/>
                                  </p:stCondLst>
                                  <p:childTnLst>
                                    <p:set>
                                      <p:cBhvr>
                                        <p:cTn dur="1" fill="hold">
                                          <p:stCondLst>
                                            <p:cond delay="0"/>
                                          </p:stCondLst>
                                        </p:cTn>
                                        <p:tgtEl>
                                          <p:spTgt spid="780"/>
                                        </p:tgtEl>
                                        <p:attrNameLst>
                                          <p:attrName>style.visibility</p:attrName>
                                        </p:attrNameLst>
                                      </p:cBhvr>
                                      <p:to>
                                        <p:strVal val="visible"/>
                                      </p:to>
                                    </p:set>
                                    <p:animEffect filter="fade" transition="in">
                                      <p:cBhvr>
                                        <p:cTn dur="1000"/>
                                        <p:tgtEl>
                                          <p:spTgt spid="780"/>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774"/>
                                        </p:tgtEl>
                                        <p:attrNameLst>
                                          <p:attrName>style.visibility</p:attrName>
                                        </p:attrNameLst>
                                      </p:cBhvr>
                                      <p:to>
                                        <p:strVal val="visible"/>
                                      </p:to>
                                    </p:set>
                                    <p:animEffect filter="fade" transition="in">
                                      <p:cBhvr>
                                        <p:cTn dur="1000"/>
                                        <p:tgtEl>
                                          <p:spTgt spid="774"/>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777"/>
                                        </p:tgtEl>
                                        <p:attrNameLst>
                                          <p:attrName>style.visibility</p:attrName>
                                        </p:attrNameLst>
                                      </p:cBhvr>
                                      <p:to>
                                        <p:strVal val="visible"/>
                                      </p:to>
                                    </p:set>
                                    <p:animEffect filter="fade" transition="in">
                                      <p:cBhvr>
                                        <p:cTn dur="1000"/>
                                        <p:tgtEl>
                                          <p:spTgt spid="777"/>
                                        </p:tgtEl>
                                      </p:cBhvr>
                                    </p:animEffect>
                                  </p:childTnLst>
                                </p:cTn>
                              </p:par>
                              <p:par>
                                <p:cTn fill="hold" nodeType="withEffect" presetClass="entr" presetID="10" presetSubtype="0">
                                  <p:stCondLst>
                                    <p:cond delay="0"/>
                                  </p:stCondLst>
                                  <p:childTnLst>
                                    <p:set>
                                      <p:cBhvr>
                                        <p:cTn dur="1" fill="hold">
                                          <p:stCondLst>
                                            <p:cond delay="0"/>
                                          </p:stCondLst>
                                        </p:cTn>
                                        <p:tgtEl>
                                          <p:spTgt spid="783"/>
                                        </p:tgtEl>
                                        <p:attrNameLst>
                                          <p:attrName>style.visibility</p:attrName>
                                        </p:attrNameLst>
                                      </p:cBhvr>
                                      <p:to>
                                        <p:strVal val="visible"/>
                                      </p:to>
                                    </p:set>
                                    <p:animEffect filter="fade" transition="in">
                                      <p:cBhvr>
                                        <p:cTn dur="1000"/>
                                        <p:tgtEl>
                                          <p:spTgt spid="783"/>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786"/>
                                        </p:tgtEl>
                                        <p:attrNameLst>
                                          <p:attrName>style.visibility</p:attrName>
                                        </p:attrNameLst>
                                      </p:cBhvr>
                                      <p:to>
                                        <p:strVal val="visible"/>
                                      </p:to>
                                    </p:set>
                                    <p:animEffect filter="fade" transition="in">
                                      <p:cBhvr>
                                        <p:cTn dur="1000"/>
                                        <p:tgtEl>
                                          <p:spTgt spid="786"/>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792" name="Shape 792"/>
        <p:cNvGrpSpPr/>
        <p:nvPr/>
      </p:nvGrpSpPr>
      <p:grpSpPr>
        <a:xfrm>
          <a:off x="0" y="0"/>
          <a:ext cx="0" cy="0"/>
          <a:chOff x="0" y="0"/>
          <a:chExt cx="0" cy="0"/>
        </a:xfrm>
      </p:grpSpPr>
      <p:sp>
        <p:nvSpPr>
          <p:cNvPr id="793" name="Google Shape;793;p41"/>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Proof of Work</a:t>
            </a:r>
            <a:endParaRPr/>
          </a:p>
        </p:txBody>
      </p:sp>
      <p:sp>
        <p:nvSpPr>
          <p:cNvPr id="794" name="Google Shape;794;p41"/>
          <p:cNvSpPr txBox="1"/>
          <p:nvPr>
            <p:ph idx="1" type="body"/>
          </p:nvPr>
        </p:nvSpPr>
        <p:spPr>
          <a:xfrm>
            <a:off x="311700" y="944425"/>
            <a:ext cx="8520600" cy="470400"/>
          </a:xfrm>
          <a:prstGeom prst="rect">
            <a:avLst/>
          </a:prstGeom>
        </p:spPr>
        <p:txBody>
          <a:bodyPr anchorCtr="0" anchor="t" bIns="91425" lIns="91425" spcFirstLastPara="1" rIns="91425" wrap="square" tIns="91425">
            <a:noAutofit/>
          </a:bodyPr>
          <a:lstStyle/>
          <a:p>
            <a:pPr indent="-342900" lvl="0" marL="457200" rtl="0">
              <a:spcBef>
                <a:spcPts val="0"/>
              </a:spcBef>
              <a:spcAft>
                <a:spcPts val="0"/>
              </a:spcAft>
              <a:buSzPts val="1800"/>
              <a:buChar char="●"/>
            </a:pPr>
            <a:r>
              <a:rPr lang="en"/>
              <a:t>Also protection against fraud!</a:t>
            </a:r>
            <a:endParaRPr/>
          </a:p>
          <a:p>
            <a:pPr indent="-317500" lvl="1" marL="914400" rtl="0">
              <a:spcBef>
                <a:spcPts val="0"/>
              </a:spcBef>
              <a:spcAft>
                <a:spcPts val="0"/>
              </a:spcAft>
              <a:buSzPts val="1400"/>
              <a:buChar char="○"/>
            </a:pPr>
            <a:r>
              <a:rPr lang="en"/>
              <a:t>(So long as you don’t have 51% of computation power)</a:t>
            </a:r>
            <a:endParaRPr/>
          </a:p>
        </p:txBody>
      </p:sp>
      <p:grpSp>
        <p:nvGrpSpPr>
          <p:cNvPr id="795" name="Google Shape;795;p41"/>
          <p:cNvGrpSpPr/>
          <p:nvPr/>
        </p:nvGrpSpPr>
        <p:grpSpPr>
          <a:xfrm>
            <a:off x="508475" y="2091070"/>
            <a:ext cx="785000" cy="832137"/>
            <a:chOff x="508475" y="2091070"/>
            <a:chExt cx="785000" cy="832137"/>
          </a:xfrm>
        </p:grpSpPr>
        <p:grpSp>
          <p:nvGrpSpPr>
            <p:cNvPr id="796" name="Google Shape;796;p41"/>
            <p:cNvGrpSpPr/>
            <p:nvPr/>
          </p:nvGrpSpPr>
          <p:grpSpPr>
            <a:xfrm>
              <a:off x="508475" y="2091070"/>
              <a:ext cx="688200" cy="832137"/>
              <a:chOff x="1308425" y="1723525"/>
              <a:chExt cx="688200" cy="1046450"/>
            </a:xfrm>
          </p:grpSpPr>
          <p:sp>
            <p:nvSpPr>
              <p:cNvPr id="797" name="Google Shape;797;p41"/>
              <p:cNvSpPr/>
              <p:nvPr/>
            </p:nvSpPr>
            <p:spPr>
              <a:xfrm>
                <a:off x="1308425" y="2197275"/>
                <a:ext cx="688200" cy="572700"/>
              </a:xfrm>
              <a:prstGeom prst="round2SameRect">
                <a:avLst>
                  <a:gd fmla="val 16667" name="adj1"/>
                  <a:gd fmla="val 0" name="adj2"/>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798" name="Google Shape;798;p41"/>
              <p:cNvSpPr/>
              <p:nvPr/>
            </p:nvSpPr>
            <p:spPr>
              <a:xfrm>
                <a:off x="1377275" y="1723525"/>
                <a:ext cx="550500" cy="406200"/>
              </a:xfrm>
              <a:prstGeom prst="ellipse">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grpSp>
        <p:sp>
          <p:nvSpPr>
            <p:cNvPr id="799" name="Google Shape;799;p41"/>
            <p:cNvSpPr txBox="1"/>
            <p:nvPr/>
          </p:nvSpPr>
          <p:spPr>
            <a:xfrm>
              <a:off x="554575" y="2522937"/>
              <a:ext cx="738900" cy="358800"/>
            </a:xfrm>
            <a:prstGeom prst="rect">
              <a:avLst/>
            </a:prstGeom>
            <a:noFill/>
            <a:ln>
              <a:noFill/>
            </a:ln>
          </p:spPr>
          <p:txBody>
            <a:bodyPr anchorCtr="0" anchor="t" bIns="91425" lIns="91425" spcFirstLastPara="1" rIns="91425" wrap="square" tIns="91425">
              <a:noAutofit/>
            </a:bodyPr>
            <a:lstStyle/>
            <a:p>
              <a:pPr indent="0" lvl="0" marL="0" rtl="0">
                <a:spcBef>
                  <a:spcPts val="0"/>
                </a:spcBef>
                <a:spcAft>
                  <a:spcPts val="0"/>
                </a:spcAft>
                <a:buNone/>
              </a:pPr>
              <a:r>
                <a:rPr lang="en"/>
                <a:t>Miner</a:t>
              </a:r>
              <a:endParaRPr/>
            </a:p>
          </p:txBody>
        </p:sp>
      </p:grpSp>
      <p:grpSp>
        <p:nvGrpSpPr>
          <p:cNvPr id="800" name="Google Shape;800;p41"/>
          <p:cNvGrpSpPr/>
          <p:nvPr/>
        </p:nvGrpSpPr>
        <p:grpSpPr>
          <a:xfrm>
            <a:off x="508475" y="3460498"/>
            <a:ext cx="688200" cy="909968"/>
            <a:chOff x="1308425" y="1723525"/>
            <a:chExt cx="688200" cy="980738"/>
          </a:xfrm>
        </p:grpSpPr>
        <p:sp>
          <p:nvSpPr>
            <p:cNvPr id="801" name="Google Shape;801;p41"/>
            <p:cNvSpPr/>
            <p:nvPr/>
          </p:nvSpPr>
          <p:spPr>
            <a:xfrm>
              <a:off x="1308425" y="2197263"/>
              <a:ext cx="688200" cy="507000"/>
            </a:xfrm>
            <a:prstGeom prst="round2SameRect">
              <a:avLst>
                <a:gd fmla="val 16667" name="adj1"/>
                <a:gd fmla="val 0" name="adj2"/>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802" name="Google Shape;802;p41"/>
            <p:cNvSpPr/>
            <p:nvPr/>
          </p:nvSpPr>
          <p:spPr>
            <a:xfrm>
              <a:off x="1377275" y="1723525"/>
              <a:ext cx="550500" cy="406200"/>
            </a:xfrm>
            <a:prstGeom prst="ellipse">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grpSp>
      <p:sp>
        <p:nvSpPr>
          <p:cNvPr id="803" name="Google Shape;803;p41"/>
          <p:cNvSpPr txBox="1"/>
          <p:nvPr/>
        </p:nvSpPr>
        <p:spPr>
          <a:xfrm>
            <a:off x="554575" y="3849970"/>
            <a:ext cx="738900" cy="418500"/>
          </a:xfrm>
          <a:prstGeom prst="rect">
            <a:avLst/>
          </a:prstGeom>
          <a:noFill/>
          <a:ln>
            <a:noFill/>
          </a:ln>
        </p:spPr>
        <p:txBody>
          <a:bodyPr anchorCtr="0" anchor="t" bIns="91425" lIns="91425" spcFirstLastPara="1" rIns="91425" wrap="square" tIns="91425">
            <a:noAutofit/>
          </a:bodyPr>
          <a:lstStyle/>
          <a:p>
            <a:pPr indent="0" lvl="0" marL="0">
              <a:spcBef>
                <a:spcPts val="0"/>
              </a:spcBef>
              <a:spcAft>
                <a:spcPts val="0"/>
              </a:spcAft>
              <a:buNone/>
            </a:pPr>
            <a:r>
              <a:rPr lang="en"/>
              <a:t>Evil</a:t>
            </a:r>
            <a:endParaRPr/>
          </a:p>
          <a:p>
            <a:pPr indent="0" lvl="0" marL="0" rtl="0">
              <a:spcBef>
                <a:spcPts val="0"/>
              </a:spcBef>
              <a:spcAft>
                <a:spcPts val="0"/>
              </a:spcAft>
              <a:buNone/>
            </a:pPr>
            <a:r>
              <a:rPr lang="en"/>
              <a:t>Miner</a:t>
            </a:r>
            <a:endParaRPr/>
          </a:p>
        </p:txBody>
      </p:sp>
      <p:sp>
        <p:nvSpPr>
          <p:cNvPr id="804" name="Google Shape;804;p41"/>
          <p:cNvSpPr/>
          <p:nvPr/>
        </p:nvSpPr>
        <p:spPr>
          <a:xfrm flipH="1">
            <a:off x="1952100" y="2220788"/>
            <a:ext cx="496200" cy="572700"/>
          </a:xfrm>
          <a:prstGeom prst="verticalScroll">
            <a:avLst>
              <a:gd fmla="val 12500" name="adj"/>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805" name="Google Shape;805;p41"/>
          <p:cNvSpPr/>
          <p:nvPr/>
        </p:nvSpPr>
        <p:spPr>
          <a:xfrm flipH="1">
            <a:off x="1952100" y="3655900"/>
            <a:ext cx="496200" cy="572700"/>
          </a:xfrm>
          <a:prstGeom prst="verticalScroll">
            <a:avLst>
              <a:gd fmla="val 12500" name="adj"/>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grpSp>
        <p:nvGrpSpPr>
          <p:cNvPr id="806" name="Google Shape;806;p41"/>
          <p:cNvGrpSpPr/>
          <p:nvPr/>
        </p:nvGrpSpPr>
        <p:grpSpPr>
          <a:xfrm>
            <a:off x="1551684" y="1622882"/>
            <a:ext cx="1628476" cy="3288463"/>
            <a:chOff x="1551684" y="1622882"/>
            <a:chExt cx="1628476" cy="3288463"/>
          </a:xfrm>
        </p:grpSpPr>
        <p:grpSp>
          <p:nvGrpSpPr>
            <p:cNvPr id="807" name="Google Shape;807;p41"/>
            <p:cNvGrpSpPr/>
            <p:nvPr/>
          </p:nvGrpSpPr>
          <p:grpSpPr>
            <a:xfrm>
              <a:off x="1551684" y="1622882"/>
              <a:ext cx="449876" cy="379338"/>
              <a:chOff x="1308425" y="1723525"/>
              <a:chExt cx="688200" cy="1046450"/>
            </a:xfrm>
          </p:grpSpPr>
          <p:sp>
            <p:nvSpPr>
              <p:cNvPr id="808" name="Google Shape;808;p41"/>
              <p:cNvSpPr/>
              <p:nvPr/>
            </p:nvSpPr>
            <p:spPr>
              <a:xfrm>
                <a:off x="1308425" y="2197275"/>
                <a:ext cx="688200" cy="572700"/>
              </a:xfrm>
              <a:prstGeom prst="round2SameRect">
                <a:avLst>
                  <a:gd fmla="val 16667" name="adj1"/>
                  <a:gd fmla="val 0" name="adj2"/>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809" name="Google Shape;809;p41"/>
              <p:cNvSpPr/>
              <p:nvPr/>
            </p:nvSpPr>
            <p:spPr>
              <a:xfrm>
                <a:off x="1377275" y="1723525"/>
                <a:ext cx="550500" cy="406200"/>
              </a:xfrm>
              <a:prstGeom prst="ellipse">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grpSp>
        <p:grpSp>
          <p:nvGrpSpPr>
            <p:cNvPr id="810" name="Google Shape;810;p41"/>
            <p:cNvGrpSpPr/>
            <p:nvPr/>
          </p:nvGrpSpPr>
          <p:grpSpPr>
            <a:xfrm>
              <a:off x="2140984" y="1622882"/>
              <a:ext cx="449876" cy="379338"/>
              <a:chOff x="1308425" y="1723525"/>
              <a:chExt cx="688200" cy="1046450"/>
            </a:xfrm>
          </p:grpSpPr>
          <p:sp>
            <p:nvSpPr>
              <p:cNvPr id="811" name="Google Shape;811;p41"/>
              <p:cNvSpPr/>
              <p:nvPr/>
            </p:nvSpPr>
            <p:spPr>
              <a:xfrm>
                <a:off x="1308425" y="2197275"/>
                <a:ext cx="688200" cy="572700"/>
              </a:xfrm>
              <a:prstGeom prst="round2SameRect">
                <a:avLst>
                  <a:gd fmla="val 16667" name="adj1"/>
                  <a:gd fmla="val 0" name="adj2"/>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812" name="Google Shape;812;p41"/>
              <p:cNvSpPr/>
              <p:nvPr/>
            </p:nvSpPr>
            <p:spPr>
              <a:xfrm>
                <a:off x="1377275" y="1723525"/>
                <a:ext cx="550500" cy="406200"/>
              </a:xfrm>
              <a:prstGeom prst="ellipse">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grpSp>
        <p:grpSp>
          <p:nvGrpSpPr>
            <p:cNvPr id="813" name="Google Shape;813;p41"/>
            <p:cNvGrpSpPr/>
            <p:nvPr/>
          </p:nvGrpSpPr>
          <p:grpSpPr>
            <a:xfrm>
              <a:off x="2730284" y="1622882"/>
              <a:ext cx="449876" cy="379338"/>
              <a:chOff x="1308425" y="1723525"/>
              <a:chExt cx="688200" cy="1046450"/>
            </a:xfrm>
          </p:grpSpPr>
          <p:sp>
            <p:nvSpPr>
              <p:cNvPr id="814" name="Google Shape;814;p41"/>
              <p:cNvSpPr/>
              <p:nvPr/>
            </p:nvSpPr>
            <p:spPr>
              <a:xfrm>
                <a:off x="1308425" y="2197275"/>
                <a:ext cx="688200" cy="572700"/>
              </a:xfrm>
              <a:prstGeom prst="round2SameRect">
                <a:avLst>
                  <a:gd fmla="val 16667" name="adj1"/>
                  <a:gd fmla="val 0" name="adj2"/>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815" name="Google Shape;815;p41"/>
              <p:cNvSpPr/>
              <p:nvPr/>
            </p:nvSpPr>
            <p:spPr>
              <a:xfrm>
                <a:off x="1377275" y="1723525"/>
                <a:ext cx="550500" cy="406200"/>
              </a:xfrm>
              <a:prstGeom prst="ellipse">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grpSp>
        <p:grpSp>
          <p:nvGrpSpPr>
            <p:cNvPr id="816" name="Google Shape;816;p41"/>
            <p:cNvGrpSpPr/>
            <p:nvPr/>
          </p:nvGrpSpPr>
          <p:grpSpPr>
            <a:xfrm>
              <a:off x="1975259" y="4532007"/>
              <a:ext cx="449876" cy="379338"/>
              <a:chOff x="1308425" y="1723525"/>
              <a:chExt cx="688200" cy="1046450"/>
            </a:xfrm>
          </p:grpSpPr>
          <p:sp>
            <p:nvSpPr>
              <p:cNvPr id="817" name="Google Shape;817;p41"/>
              <p:cNvSpPr/>
              <p:nvPr/>
            </p:nvSpPr>
            <p:spPr>
              <a:xfrm>
                <a:off x="1308425" y="2197275"/>
                <a:ext cx="688200" cy="572700"/>
              </a:xfrm>
              <a:prstGeom prst="round2SameRect">
                <a:avLst>
                  <a:gd fmla="val 16667" name="adj1"/>
                  <a:gd fmla="val 0" name="adj2"/>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818" name="Google Shape;818;p41"/>
              <p:cNvSpPr/>
              <p:nvPr/>
            </p:nvSpPr>
            <p:spPr>
              <a:xfrm>
                <a:off x="1377275" y="1723525"/>
                <a:ext cx="550500" cy="406200"/>
              </a:xfrm>
              <a:prstGeom prst="ellipse">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grpSp>
      </p:grpSp>
      <p:grpSp>
        <p:nvGrpSpPr>
          <p:cNvPr id="819" name="Google Shape;819;p41"/>
          <p:cNvGrpSpPr/>
          <p:nvPr/>
        </p:nvGrpSpPr>
        <p:grpSpPr>
          <a:xfrm>
            <a:off x="2386275" y="2220788"/>
            <a:ext cx="1077850" cy="572700"/>
            <a:chOff x="2386275" y="2220788"/>
            <a:chExt cx="1077850" cy="572700"/>
          </a:xfrm>
        </p:grpSpPr>
        <p:sp>
          <p:nvSpPr>
            <p:cNvPr id="820" name="Google Shape;820;p41"/>
            <p:cNvSpPr/>
            <p:nvPr/>
          </p:nvSpPr>
          <p:spPr>
            <a:xfrm flipH="1">
              <a:off x="2967925" y="2220788"/>
              <a:ext cx="496200" cy="572700"/>
            </a:xfrm>
            <a:prstGeom prst="verticalScroll">
              <a:avLst>
                <a:gd fmla="val 12500" name="adj"/>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cxnSp>
          <p:nvCxnSpPr>
            <p:cNvPr id="821" name="Google Shape;821;p41"/>
            <p:cNvCxnSpPr>
              <a:stCxn id="804" idx="1"/>
              <a:endCxn id="820" idx="3"/>
            </p:cNvCxnSpPr>
            <p:nvPr/>
          </p:nvCxnSpPr>
          <p:spPr>
            <a:xfrm>
              <a:off x="2386275" y="2507138"/>
              <a:ext cx="643800" cy="0"/>
            </a:xfrm>
            <a:prstGeom prst="straightConnector1">
              <a:avLst/>
            </a:prstGeom>
            <a:noFill/>
            <a:ln cap="flat" cmpd="sng" w="9525">
              <a:solidFill>
                <a:srgbClr val="FFFF00"/>
              </a:solidFill>
              <a:prstDash val="solid"/>
              <a:round/>
              <a:headEnd len="med" w="med" type="none"/>
              <a:tailEnd len="med" w="med" type="triangle"/>
            </a:ln>
          </p:spPr>
        </p:cxnSp>
      </p:grpSp>
      <p:grpSp>
        <p:nvGrpSpPr>
          <p:cNvPr id="822" name="Google Shape;822;p41"/>
          <p:cNvGrpSpPr/>
          <p:nvPr/>
        </p:nvGrpSpPr>
        <p:grpSpPr>
          <a:xfrm>
            <a:off x="3402100" y="2220775"/>
            <a:ext cx="1109063" cy="572700"/>
            <a:chOff x="3402100" y="2220775"/>
            <a:chExt cx="1109063" cy="572700"/>
          </a:xfrm>
        </p:grpSpPr>
        <p:sp>
          <p:nvSpPr>
            <p:cNvPr id="823" name="Google Shape;823;p41"/>
            <p:cNvSpPr/>
            <p:nvPr/>
          </p:nvSpPr>
          <p:spPr>
            <a:xfrm flipH="1">
              <a:off x="4014963" y="2220775"/>
              <a:ext cx="496200" cy="572700"/>
            </a:xfrm>
            <a:prstGeom prst="verticalScroll">
              <a:avLst>
                <a:gd fmla="val 12500" name="adj"/>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cxnSp>
          <p:nvCxnSpPr>
            <p:cNvPr id="824" name="Google Shape;824;p41"/>
            <p:cNvCxnSpPr>
              <a:stCxn id="820" idx="1"/>
              <a:endCxn id="823" idx="3"/>
            </p:cNvCxnSpPr>
            <p:nvPr/>
          </p:nvCxnSpPr>
          <p:spPr>
            <a:xfrm>
              <a:off x="3402100" y="2507138"/>
              <a:ext cx="675000" cy="0"/>
            </a:xfrm>
            <a:prstGeom prst="straightConnector1">
              <a:avLst/>
            </a:prstGeom>
            <a:noFill/>
            <a:ln cap="flat" cmpd="sng" w="9525">
              <a:solidFill>
                <a:srgbClr val="FFFF00"/>
              </a:solidFill>
              <a:prstDash val="solid"/>
              <a:round/>
              <a:headEnd len="med" w="med" type="none"/>
              <a:tailEnd len="med" w="med" type="triangle"/>
            </a:ln>
          </p:spPr>
        </p:cxnSp>
      </p:grpSp>
      <p:grpSp>
        <p:nvGrpSpPr>
          <p:cNvPr id="825" name="Google Shape;825;p41"/>
          <p:cNvGrpSpPr/>
          <p:nvPr/>
        </p:nvGrpSpPr>
        <p:grpSpPr>
          <a:xfrm>
            <a:off x="4449138" y="2220763"/>
            <a:ext cx="1109063" cy="572700"/>
            <a:chOff x="4449138" y="2220763"/>
            <a:chExt cx="1109063" cy="572700"/>
          </a:xfrm>
        </p:grpSpPr>
        <p:sp>
          <p:nvSpPr>
            <p:cNvPr id="826" name="Google Shape;826;p41"/>
            <p:cNvSpPr/>
            <p:nvPr/>
          </p:nvSpPr>
          <p:spPr>
            <a:xfrm flipH="1">
              <a:off x="5062000" y="2220763"/>
              <a:ext cx="496200" cy="572700"/>
            </a:xfrm>
            <a:prstGeom prst="verticalScroll">
              <a:avLst>
                <a:gd fmla="val 12500" name="adj"/>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cxnSp>
          <p:nvCxnSpPr>
            <p:cNvPr id="827" name="Google Shape;827;p41"/>
            <p:cNvCxnSpPr>
              <a:stCxn id="823" idx="1"/>
              <a:endCxn id="826" idx="3"/>
            </p:cNvCxnSpPr>
            <p:nvPr/>
          </p:nvCxnSpPr>
          <p:spPr>
            <a:xfrm>
              <a:off x="4449138" y="2507125"/>
              <a:ext cx="675000" cy="0"/>
            </a:xfrm>
            <a:prstGeom prst="straightConnector1">
              <a:avLst/>
            </a:prstGeom>
            <a:noFill/>
            <a:ln cap="flat" cmpd="sng" w="9525">
              <a:solidFill>
                <a:srgbClr val="FFFF00"/>
              </a:solidFill>
              <a:prstDash val="solid"/>
              <a:round/>
              <a:headEnd len="med" w="med" type="none"/>
              <a:tailEnd len="med" w="med" type="triangle"/>
            </a:ln>
          </p:spPr>
        </p:cxnSp>
      </p:grpSp>
      <p:grpSp>
        <p:nvGrpSpPr>
          <p:cNvPr id="828" name="Google Shape;828;p41"/>
          <p:cNvGrpSpPr/>
          <p:nvPr/>
        </p:nvGrpSpPr>
        <p:grpSpPr>
          <a:xfrm>
            <a:off x="5496175" y="2220763"/>
            <a:ext cx="1077875" cy="572700"/>
            <a:chOff x="5496175" y="2220763"/>
            <a:chExt cx="1077875" cy="572700"/>
          </a:xfrm>
        </p:grpSpPr>
        <p:sp>
          <p:nvSpPr>
            <p:cNvPr id="829" name="Google Shape;829;p41"/>
            <p:cNvSpPr/>
            <p:nvPr/>
          </p:nvSpPr>
          <p:spPr>
            <a:xfrm flipH="1">
              <a:off x="6077850" y="2220763"/>
              <a:ext cx="496200" cy="572700"/>
            </a:xfrm>
            <a:prstGeom prst="verticalScroll">
              <a:avLst>
                <a:gd fmla="val 12500" name="adj"/>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cxnSp>
          <p:nvCxnSpPr>
            <p:cNvPr id="830" name="Google Shape;830;p41"/>
            <p:cNvCxnSpPr>
              <a:stCxn id="826" idx="1"/>
              <a:endCxn id="829" idx="3"/>
            </p:cNvCxnSpPr>
            <p:nvPr/>
          </p:nvCxnSpPr>
          <p:spPr>
            <a:xfrm>
              <a:off x="5496175" y="2507113"/>
              <a:ext cx="643800" cy="0"/>
            </a:xfrm>
            <a:prstGeom prst="straightConnector1">
              <a:avLst/>
            </a:prstGeom>
            <a:noFill/>
            <a:ln cap="flat" cmpd="sng" w="9525">
              <a:solidFill>
                <a:srgbClr val="FFFF00"/>
              </a:solidFill>
              <a:prstDash val="solid"/>
              <a:round/>
              <a:headEnd len="med" w="med" type="none"/>
              <a:tailEnd len="med" w="med" type="triangle"/>
            </a:ln>
          </p:spPr>
        </p:cxnSp>
      </p:grpSp>
      <p:grpSp>
        <p:nvGrpSpPr>
          <p:cNvPr id="831" name="Google Shape;831;p41"/>
          <p:cNvGrpSpPr/>
          <p:nvPr/>
        </p:nvGrpSpPr>
        <p:grpSpPr>
          <a:xfrm>
            <a:off x="6512025" y="2220763"/>
            <a:ext cx="1077875" cy="572700"/>
            <a:chOff x="6512025" y="2220763"/>
            <a:chExt cx="1077875" cy="572700"/>
          </a:xfrm>
        </p:grpSpPr>
        <p:sp>
          <p:nvSpPr>
            <p:cNvPr id="832" name="Google Shape;832;p41"/>
            <p:cNvSpPr/>
            <p:nvPr/>
          </p:nvSpPr>
          <p:spPr>
            <a:xfrm flipH="1">
              <a:off x="7093700" y="2220763"/>
              <a:ext cx="496200" cy="572700"/>
            </a:xfrm>
            <a:prstGeom prst="verticalScroll">
              <a:avLst>
                <a:gd fmla="val 12500" name="adj"/>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cxnSp>
          <p:nvCxnSpPr>
            <p:cNvPr id="833" name="Google Shape;833;p41"/>
            <p:cNvCxnSpPr>
              <a:stCxn id="829" idx="1"/>
              <a:endCxn id="832" idx="3"/>
            </p:cNvCxnSpPr>
            <p:nvPr/>
          </p:nvCxnSpPr>
          <p:spPr>
            <a:xfrm>
              <a:off x="6512025" y="2507113"/>
              <a:ext cx="643800" cy="0"/>
            </a:xfrm>
            <a:prstGeom prst="straightConnector1">
              <a:avLst/>
            </a:prstGeom>
            <a:noFill/>
            <a:ln cap="flat" cmpd="sng" w="9525">
              <a:solidFill>
                <a:srgbClr val="FFFF00"/>
              </a:solidFill>
              <a:prstDash val="solid"/>
              <a:round/>
              <a:headEnd len="med" w="med" type="none"/>
              <a:tailEnd len="med" w="med" type="triangle"/>
            </a:ln>
          </p:spPr>
        </p:cxnSp>
      </p:grpSp>
      <p:grpSp>
        <p:nvGrpSpPr>
          <p:cNvPr id="834" name="Google Shape;834;p41"/>
          <p:cNvGrpSpPr/>
          <p:nvPr/>
        </p:nvGrpSpPr>
        <p:grpSpPr>
          <a:xfrm>
            <a:off x="2386275" y="3655900"/>
            <a:ext cx="1077850" cy="572700"/>
            <a:chOff x="2386275" y="3655900"/>
            <a:chExt cx="1077850" cy="572700"/>
          </a:xfrm>
        </p:grpSpPr>
        <p:sp>
          <p:nvSpPr>
            <p:cNvPr id="835" name="Google Shape;835;p41"/>
            <p:cNvSpPr/>
            <p:nvPr/>
          </p:nvSpPr>
          <p:spPr>
            <a:xfrm flipH="1">
              <a:off x="2967925" y="3655900"/>
              <a:ext cx="496200" cy="572700"/>
            </a:xfrm>
            <a:prstGeom prst="verticalScroll">
              <a:avLst>
                <a:gd fmla="val 12500" name="adj"/>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cxnSp>
          <p:nvCxnSpPr>
            <p:cNvPr id="836" name="Google Shape;836;p41"/>
            <p:cNvCxnSpPr>
              <a:stCxn id="805" idx="1"/>
              <a:endCxn id="835" idx="3"/>
            </p:cNvCxnSpPr>
            <p:nvPr/>
          </p:nvCxnSpPr>
          <p:spPr>
            <a:xfrm>
              <a:off x="2386275" y="3942250"/>
              <a:ext cx="643800" cy="0"/>
            </a:xfrm>
            <a:prstGeom prst="straightConnector1">
              <a:avLst/>
            </a:prstGeom>
            <a:noFill/>
            <a:ln cap="flat" cmpd="sng" w="9525">
              <a:solidFill>
                <a:srgbClr val="FFFF00"/>
              </a:solidFill>
              <a:prstDash val="solid"/>
              <a:round/>
              <a:headEnd len="med" w="med" type="none"/>
              <a:tailEnd len="med" w="med" type="triangle"/>
            </a:ln>
          </p:spPr>
        </p:cxnSp>
      </p:grpSp>
      <p:grpSp>
        <p:nvGrpSpPr>
          <p:cNvPr id="837" name="Google Shape;837;p41"/>
          <p:cNvGrpSpPr/>
          <p:nvPr/>
        </p:nvGrpSpPr>
        <p:grpSpPr>
          <a:xfrm>
            <a:off x="3402100" y="3655888"/>
            <a:ext cx="1077850" cy="572700"/>
            <a:chOff x="3402100" y="3655888"/>
            <a:chExt cx="1077850" cy="572700"/>
          </a:xfrm>
        </p:grpSpPr>
        <p:sp>
          <p:nvSpPr>
            <p:cNvPr id="838" name="Google Shape;838;p41"/>
            <p:cNvSpPr/>
            <p:nvPr/>
          </p:nvSpPr>
          <p:spPr>
            <a:xfrm flipH="1">
              <a:off x="3983750" y="3655888"/>
              <a:ext cx="496200" cy="572700"/>
            </a:xfrm>
            <a:prstGeom prst="verticalScroll">
              <a:avLst>
                <a:gd fmla="val 12500" name="adj"/>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cxnSp>
          <p:nvCxnSpPr>
            <p:cNvPr id="839" name="Google Shape;839;p41"/>
            <p:cNvCxnSpPr>
              <a:stCxn id="835" idx="1"/>
              <a:endCxn id="838" idx="3"/>
            </p:cNvCxnSpPr>
            <p:nvPr/>
          </p:nvCxnSpPr>
          <p:spPr>
            <a:xfrm>
              <a:off x="3402100" y="3942250"/>
              <a:ext cx="643800" cy="0"/>
            </a:xfrm>
            <a:prstGeom prst="straightConnector1">
              <a:avLst/>
            </a:prstGeom>
            <a:noFill/>
            <a:ln cap="flat" cmpd="sng" w="9525">
              <a:solidFill>
                <a:srgbClr val="FFFF00"/>
              </a:solidFill>
              <a:prstDash val="solid"/>
              <a:round/>
              <a:headEnd len="med" w="med" type="none"/>
              <a:tailEnd len="med" w="med" type="triangle"/>
            </a:ln>
          </p:spPr>
        </p:cxnSp>
      </p:grpSp>
      <p:grpSp>
        <p:nvGrpSpPr>
          <p:cNvPr id="840" name="Google Shape;840;p41"/>
          <p:cNvGrpSpPr/>
          <p:nvPr/>
        </p:nvGrpSpPr>
        <p:grpSpPr>
          <a:xfrm>
            <a:off x="7527875" y="2220763"/>
            <a:ext cx="1077875" cy="572700"/>
            <a:chOff x="7527875" y="2220763"/>
            <a:chExt cx="1077875" cy="572700"/>
          </a:xfrm>
        </p:grpSpPr>
        <p:sp>
          <p:nvSpPr>
            <p:cNvPr id="841" name="Google Shape;841;p41"/>
            <p:cNvSpPr/>
            <p:nvPr/>
          </p:nvSpPr>
          <p:spPr>
            <a:xfrm flipH="1">
              <a:off x="8109550" y="2220763"/>
              <a:ext cx="496200" cy="572700"/>
            </a:xfrm>
            <a:prstGeom prst="verticalScroll">
              <a:avLst>
                <a:gd fmla="val 12500" name="adj"/>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cxnSp>
          <p:nvCxnSpPr>
            <p:cNvPr id="842" name="Google Shape;842;p41"/>
            <p:cNvCxnSpPr>
              <a:stCxn id="832" idx="1"/>
              <a:endCxn id="841" idx="3"/>
            </p:cNvCxnSpPr>
            <p:nvPr/>
          </p:nvCxnSpPr>
          <p:spPr>
            <a:xfrm>
              <a:off x="7527875" y="2507113"/>
              <a:ext cx="643800" cy="0"/>
            </a:xfrm>
            <a:prstGeom prst="straightConnector1">
              <a:avLst/>
            </a:prstGeom>
            <a:noFill/>
            <a:ln cap="flat" cmpd="sng" w="9525">
              <a:solidFill>
                <a:srgbClr val="FFFF00"/>
              </a:solidFill>
              <a:prstDash val="solid"/>
              <a:round/>
              <a:headEnd len="med" w="med" type="none"/>
              <a:tailEnd len="med" w="med" type="triangle"/>
            </a:ln>
          </p:spPr>
        </p:cxnSp>
      </p:gr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794">
                                            <p:txEl>
                                              <p:pRg end="0" st="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794">
                                            <p:txEl>
                                              <p:pRg end="1" st="1"/>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74" name="Shape 74"/>
        <p:cNvGrpSpPr/>
        <p:nvPr/>
      </p:nvGrpSpPr>
      <p:grpSpPr>
        <a:xfrm>
          <a:off x="0" y="0"/>
          <a:ext cx="0" cy="0"/>
          <a:chOff x="0" y="0"/>
          <a:chExt cx="0" cy="0"/>
        </a:xfrm>
      </p:grpSpPr>
      <p:sp>
        <p:nvSpPr>
          <p:cNvPr id="75" name="Google Shape;75;p15"/>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Consensus Algorithms: Byzantine Generals</a:t>
            </a:r>
            <a:endParaRPr/>
          </a:p>
        </p:txBody>
      </p:sp>
      <p:pic>
        <p:nvPicPr>
          <p:cNvPr id="76" name="Google Shape;76;p15"/>
          <p:cNvPicPr preferRelativeResize="0"/>
          <p:nvPr/>
        </p:nvPicPr>
        <p:blipFill>
          <a:blip r:embed="rId3">
            <a:alphaModFix/>
          </a:blip>
          <a:stretch>
            <a:fillRect/>
          </a:stretch>
        </p:blipFill>
        <p:spPr>
          <a:xfrm>
            <a:off x="3519300" y="2186000"/>
            <a:ext cx="1317724" cy="1317724"/>
          </a:xfrm>
          <a:prstGeom prst="rect">
            <a:avLst/>
          </a:prstGeom>
          <a:noFill/>
          <a:ln>
            <a:noFill/>
          </a:ln>
        </p:spPr>
      </p:pic>
      <p:pic>
        <p:nvPicPr>
          <p:cNvPr id="77" name="Google Shape;77;p15"/>
          <p:cNvPicPr preferRelativeResize="0"/>
          <p:nvPr/>
        </p:nvPicPr>
        <p:blipFill>
          <a:blip r:embed="rId4">
            <a:alphaModFix/>
          </a:blip>
          <a:stretch>
            <a:fillRect/>
          </a:stretch>
        </p:blipFill>
        <p:spPr>
          <a:xfrm>
            <a:off x="5594525" y="2470675"/>
            <a:ext cx="656925" cy="748375"/>
          </a:xfrm>
          <a:prstGeom prst="rect">
            <a:avLst/>
          </a:prstGeom>
          <a:noFill/>
          <a:ln>
            <a:noFill/>
          </a:ln>
        </p:spPr>
      </p:pic>
      <p:pic>
        <p:nvPicPr>
          <p:cNvPr id="78" name="Google Shape;78;p15"/>
          <p:cNvPicPr preferRelativeResize="0"/>
          <p:nvPr/>
        </p:nvPicPr>
        <p:blipFill>
          <a:blip r:embed="rId4">
            <a:alphaModFix/>
          </a:blip>
          <a:stretch>
            <a:fillRect/>
          </a:stretch>
        </p:blipFill>
        <p:spPr>
          <a:xfrm>
            <a:off x="3849688" y="921350"/>
            <a:ext cx="656925" cy="748375"/>
          </a:xfrm>
          <a:prstGeom prst="rect">
            <a:avLst/>
          </a:prstGeom>
          <a:noFill/>
          <a:ln>
            <a:noFill/>
          </a:ln>
        </p:spPr>
      </p:pic>
      <p:pic>
        <p:nvPicPr>
          <p:cNvPr id="79" name="Google Shape;79;p15"/>
          <p:cNvPicPr preferRelativeResize="0"/>
          <p:nvPr/>
        </p:nvPicPr>
        <p:blipFill>
          <a:blip r:embed="rId4">
            <a:alphaModFix/>
          </a:blip>
          <a:stretch>
            <a:fillRect/>
          </a:stretch>
        </p:blipFill>
        <p:spPr>
          <a:xfrm>
            <a:off x="2104875" y="2470675"/>
            <a:ext cx="656924" cy="748375"/>
          </a:xfrm>
          <a:prstGeom prst="rect">
            <a:avLst/>
          </a:prstGeom>
          <a:noFill/>
          <a:ln>
            <a:noFill/>
          </a:ln>
        </p:spPr>
      </p:pic>
      <p:pic>
        <p:nvPicPr>
          <p:cNvPr id="80" name="Google Shape;80;p15"/>
          <p:cNvPicPr preferRelativeResize="0"/>
          <p:nvPr/>
        </p:nvPicPr>
        <p:blipFill>
          <a:blip r:embed="rId5">
            <a:alphaModFix/>
          </a:blip>
          <a:stretch>
            <a:fillRect/>
          </a:stretch>
        </p:blipFill>
        <p:spPr>
          <a:xfrm>
            <a:off x="3928349" y="3962451"/>
            <a:ext cx="499624" cy="709526"/>
          </a:xfrm>
          <a:prstGeom prst="rect">
            <a:avLst/>
          </a:prstGeom>
          <a:noFill/>
          <a:ln>
            <a:noFill/>
          </a:ln>
        </p:spPr>
      </p:pic>
      <p:cxnSp>
        <p:nvCxnSpPr>
          <p:cNvPr id="81" name="Google Shape;81;p15"/>
          <p:cNvCxnSpPr>
            <a:stCxn id="79" idx="3"/>
            <a:endCxn id="76" idx="1"/>
          </p:cNvCxnSpPr>
          <p:nvPr/>
        </p:nvCxnSpPr>
        <p:spPr>
          <a:xfrm>
            <a:off x="2761800" y="2844862"/>
            <a:ext cx="757500" cy="0"/>
          </a:xfrm>
          <a:prstGeom prst="straightConnector1">
            <a:avLst/>
          </a:prstGeom>
          <a:noFill/>
          <a:ln cap="flat" cmpd="sng" w="38100">
            <a:solidFill>
              <a:srgbClr val="FFFF00"/>
            </a:solidFill>
            <a:prstDash val="solid"/>
            <a:round/>
            <a:headEnd len="med" w="med" type="none"/>
            <a:tailEnd len="med" w="med" type="triangle"/>
          </a:ln>
        </p:spPr>
      </p:cxnSp>
      <p:cxnSp>
        <p:nvCxnSpPr>
          <p:cNvPr id="82" name="Google Shape;82;p15"/>
          <p:cNvCxnSpPr>
            <a:stCxn id="78" idx="2"/>
            <a:endCxn id="76" idx="0"/>
          </p:cNvCxnSpPr>
          <p:nvPr/>
        </p:nvCxnSpPr>
        <p:spPr>
          <a:xfrm>
            <a:off x="4178150" y="1669725"/>
            <a:ext cx="0" cy="516300"/>
          </a:xfrm>
          <a:prstGeom prst="straightConnector1">
            <a:avLst/>
          </a:prstGeom>
          <a:noFill/>
          <a:ln cap="flat" cmpd="sng" w="38100">
            <a:solidFill>
              <a:srgbClr val="FFFF00"/>
            </a:solidFill>
            <a:prstDash val="solid"/>
            <a:round/>
            <a:headEnd len="med" w="med" type="none"/>
            <a:tailEnd len="med" w="med" type="triangle"/>
          </a:ln>
        </p:spPr>
      </p:cxnSp>
      <p:cxnSp>
        <p:nvCxnSpPr>
          <p:cNvPr id="83" name="Google Shape;83;p15"/>
          <p:cNvCxnSpPr>
            <a:stCxn id="77" idx="1"/>
            <a:endCxn id="76" idx="3"/>
          </p:cNvCxnSpPr>
          <p:nvPr/>
        </p:nvCxnSpPr>
        <p:spPr>
          <a:xfrm rot="10800000">
            <a:off x="4837025" y="2844862"/>
            <a:ext cx="757500" cy="0"/>
          </a:xfrm>
          <a:prstGeom prst="straightConnector1">
            <a:avLst/>
          </a:prstGeom>
          <a:noFill/>
          <a:ln cap="flat" cmpd="sng" w="38100">
            <a:solidFill>
              <a:srgbClr val="FFFF00"/>
            </a:solidFill>
            <a:prstDash val="solid"/>
            <a:round/>
            <a:headEnd len="med" w="med" type="none"/>
            <a:tailEnd len="med" w="med" type="triangle"/>
          </a:ln>
        </p:spPr>
      </p:cxnSp>
      <p:cxnSp>
        <p:nvCxnSpPr>
          <p:cNvPr id="84" name="Google Shape;84;p15"/>
          <p:cNvCxnSpPr>
            <a:stCxn id="80" idx="0"/>
            <a:endCxn id="76" idx="2"/>
          </p:cNvCxnSpPr>
          <p:nvPr/>
        </p:nvCxnSpPr>
        <p:spPr>
          <a:xfrm rot="10800000">
            <a:off x="4178161" y="3503751"/>
            <a:ext cx="0" cy="458700"/>
          </a:xfrm>
          <a:prstGeom prst="straightConnector1">
            <a:avLst/>
          </a:prstGeom>
          <a:noFill/>
          <a:ln cap="flat" cmpd="sng" w="38100">
            <a:solidFill>
              <a:srgbClr val="FFFF00"/>
            </a:solidFill>
            <a:prstDash val="solid"/>
            <a:round/>
            <a:headEnd len="med" w="med" type="none"/>
            <a:tailEnd len="med" w="med" type="triangle"/>
          </a:ln>
        </p:spPr>
      </p:cxnSp>
      <p:pic>
        <p:nvPicPr>
          <p:cNvPr id="85" name="Google Shape;85;p15"/>
          <p:cNvPicPr preferRelativeResize="0"/>
          <p:nvPr/>
        </p:nvPicPr>
        <p:blipFill>
          <a:blip r:embed="rId6">
            <a:alphaModFix/>
          </a:blip>
          <a:stretch>
            <a:fillRect/>
          </a:stretch>
        </p:blipFill>
        <p:spPr>
          <a:xfrm>
            <a:off x="3799425" y="2466137"/>
            <a:ext cx="757500" cy="757500"/>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84"/>
                                        </p:tgtEl>
                                        <p:attrNameLst>
                                          <p:attrName>style.visibility</p:attrName>
                                        </p:attrNameLst>
                                      </p:cBhvr>
                                      <p:to>
                                        <p:strVal val="visible"/>
                                      </p:to>
                                    </p:set>
                                    <p:animEffect filter="fade" transition="in">
                                      <p:cBhvr>
                                        <p:cTn dur="1000"/>
                                        <p:tgtEl>
                                          <p:spTgt spid="84"/>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81"/>
                                        </p:tgtEl>
                                        <p:attrNameLst>
                                          <p:attrName>style.visibility</p:attrName>
                                        </p:attrNameLst>
                                      </p:cBhvr>
                                      <p:to>
                                        <p:strVal val="visible"/>
                                      </p:to>
                                    </p:set>
                                    <p:animEffect filter="fade" transition="in">
                                      <p:cBhvr>
                                        <p:cTn dur="1000"/>
                                        <p:tgtEl>
                                          <p:spTgt spid="81"/>
                                        </p:tgtEl>
                                      </p:cBhvr>
                                    </p:animEffect>
                                  </p:childTnLst>
                                </p:cTn>
                              </p:par>
                              <p:par>
                                <p:cTn fill="hold" nodeType="withEffect" presetClass="exit" presetID="10" presetSubtype="0">
                                  <p:stCondLst>
                                    <p:cond delay="0"/>
                                  </p:stCondLst>
                                  <p:childTnLst>
                                    <p:animEffect filter="fade" transition="out">
                                      <p:cBhvr>
                                        <p:cTn dur="1000"/>
                                        <p:tgtEl>
                                          <p:spTgt spid="84"/>
                                        </p:tgtEl>
                                      </p:cBhvr>
                                    </p:animEffect>
                                    <p:set>
                                      <p:cBhvr>
                                        <p:cTn dur="1" fill="hold">
                                          <p:stCondLst>
                                            <p:cond delay="1000"/>
                                          </p:stCondLst>
                                        </p:cTn>
                                        <p:tgtEl>
                                          <p:spTgt spid="84"/>
                                        </p:tgtEl>
                                        <p:attrNameLst>
                                          <p:attrName>style.visibility</p:attrName>
                                        </p:attrNameLst>
                                      </p:cBhvr>
                                      <p:to>
                                        <p:strVal val="hidden"/>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82"/>
                                        </p:tgtEl>
                                        <p:attrNameLst>
                                          <p:attrName>style.visibility</p:attrName>
                                        </p:attrNameLst>
                                      </p:cBhvr>
                                      <p:to>
                                        <p:strVal val="visible"/>
                                      </p:to>
                                    </p:set>
                                    <p:animEffect filter="fade" transition="in">
                                      <p:cBhvr>
                                        <p:cTn dur="1000"/>
                                        <p:tgtEl>
                                          <p:spTgt spid="82"/>
                                        </p:tgtEl>
                                      </p:cBhvr>
                                    </p:animEffect>
                                  </p:childTnLst>
                                </p:cTn>
                              </p:par>
                              <p:par>
                                <p:cTn fill="hold" nodeType="withEffect" presetClass="exit" presetID="10" presetSubtype="0">
                                  <p:stCondLst>
                                    <p:cond delay="0"/>
                                  </p:stCondLst>
                                  <p:childTnLst>
                                    <p:animEffect filter="fade" transition="out">
                                      <p:cBhvr>
                                        <p:cTn dur="1000"/>
                                        <p:tgtEl>
                                          <p:spTgt spid="81"/>
                                        </p:tgtEl>
                                      </p:cBhvr>
                                    </p:animEffect>
                                    <p:set>
                                      <p:cBhvr>
                                        <p:cTn dur="1" fill="hold">
                                          <p:stCondLst>
                                            <p:cond delay="1000"/>
                                          </p:stCondLst>
                                        </p:cTn>
                                        <p:tgtEl>
                                          <p:spTgt spid="81"/>
                                        </p:tgtEl>
                                        <p:attrNameLst>
                                          <p:attrName>style.visibility</p:attrName>
                                        </p:attrNameLst>
                                      </p:cBhvr>
                                      <p:to>
                                        <p:strVal val="hidden"/>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83"/>
                                        </p:tgtEl>
                                        <p:attrNameLst>
                                          <p:attrName>style.visibility</p:attrName>
                                        </p:attrNameLst>
                                      </p:cBhvr>
                                      <p:to>
                                        <p:strVal val="visible"/>
                                      </p:to>
                                    </p:set>
                                    <p:animEffect filter="fade" transition="in">
                                      <p:cBhvr>
                                        <p:cTn dur="1000"/>
                                        <p:tgtEl>
                                          <p:spTgt spid="83"/>
                                        </p:tgtEl>
                                      </p:cBhvr>
                                    </p:animEffect>
                                  </p:childTnLst>
                                </p:cTn>
                              </p:par>
                              <p:par>
                                <p:cTn fill="hold" nodeType="withEffect" presetClass="exit" presetID="10" presetSubtype="0">
                                  <p:stCondLst>
                                    <p:cond delay="0"/>
                                  </p:stCondLst>
                                  <p:childTnLst>
                                    <p:animEffect filter="fade" transition="out">
                                      <p:cBhvr>
                                        <p:cTn dur="1000"/>
                                        <p:tgtEl>
                                          <p:spTgt spid="82"/>
                                        </p:tgtEl>
                                      </p:cBhvr>
                                    </p:animEffect>
                                    <p:set>
                                      <p:cBhvr>
                                        <p:cTn dur="1" fill="hold">
                                          <p:stCondLst>
                                            <p:cond delay="1000"/>
                                          </p:stCondLst>
                                        </p:cTn>
                                        <p:tgtEl>
                                          <p:spTgt spid="82"/>
                                        </p:tgtEl>
                                        <p:attrNameLst>
                                          <p:attrName>style.visibility</p:attrName>
                                        </p:attrNameLst>
                                      </p:cBhvr>
                                      <p:to>
                                        <p:strVal val="hidden"/>
                                      </p:to>
                                    </p:set>
                                  </p:childTnLst>
                                </p:cTn>
                              </p:par>
                            </p:childTnLst>
                          </p:cTn>
                        </p:par>
                      </p:childTnLst>
                    </p:cTn>
                  </p:par>
                  <p:par>
                    <p:cTn fill="hold">
                      <p:stCondLst>
                        <p:cond delay="indefinite"/>
                      </p:stCondLst>
                      <p:childTnLst>
                        <p:par>
                          <p:cTn fill="hold">
                            <p:stCondLst>
                              <p:cond delay="0"/>
                            </p:stCondLst>
                            <p:childTnLst>
                              <p:par>
                                <p:cTn fill="hold" nodeType="clickEffect" presetClass="exit" presetID="10" presetSubtype="0">
                                  <p:stCondLst>
                                    <p:cond delay="0"/>
                                  </p:stCondLst>
                                  <p:childTnLst>
                                    <p:animEffect filter="fade" transition="out">
                                      <p:cBhvr>
                                        <p:cTn dur="1000"/>
                                        <p:tgtEl>
                                          <p:spTgt spid="83"/>
                                        </p:tgtEl>
                                      </p:cBhvr>
                                    </p:animEffect>
                                    <p:set>
                                      <p:cBhvr>
                                        <p:cTn dur="1" fill="hold">
                                          <p:stCondLst>
                                            <p:cond delay="1000"/>
                                          </p:stCondLst>
                                        </p:cTn>
                                        <p:tgtEl>
                                          <p:spTgt spid="83"/>
                                        </p:tgtEl>
                                        <p:attrNameLst>
                                          <p:attrName>style.visibility</p:attrName>
                                        </p:attrNameLst>
                                      </p:cBhvr>
                                      <p:to>
                                        <p:strVal val="hidden"/>
                                      </p:to>
                                    </p:set>
                                  </p:childTnLst>
                                </p:cTn>
                              </p:par>
                              <p:par>
                                <p:cTn fill="hold" nodeType="withEffect" presetClass="entr" presetID="1" presetSubtype="0">
                                  <p:stCondLst>
                                    <p:cond delay="0"/>
                                  </p:stCondLst>
                                  <p:childTnLst>
                                    <p:set>
                                      <p:cBhvr>
                                        <p:cTn dur="1" fill="hold">
                                          <p:stCondLst>
                                            <p:cond delay="0"/>
                                          </p:stCondLst>
                                        </p:cTn>
                                        <p:tgtEl>
                                          <p:spTgt spid="85"/>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89" name="Shape 89"/>
        <p:cNvGrpSpPr/>
        <p:nvPr/>
      </p:nvGrpSpPr>
      <p:grpSpPr>
        <a:xfrm>
          <a:off x="0" y="0"/>
          <a:ext cx="0" cy="0"/>
          <a:chOff x="0" y="0"/>
          <a:chExt cx="0" cy="0"/>
        </a:xfrm>
      </p:grpSpPr>
      <p:sp>
        <p:nvSpPr>
          <p:cNvPr id="90" name="Google Shape;90;p1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Consensus Algorithms: Byzantine Generals</a:t>
            </a:r>
            <a:endParaRPr/>
          </a:p>
        </p:txBody>
      </p:sp>
      <p:pic>
        <p:nvPicPr>
          <p:cNvPr id="91" name="Google Shape;91;p16"/>
          <p:cNvPicPr preferRelativeResize="0"/>
          <p:nvPr/>
        </p:nvPicPr>
        <p:blipFill>
          <a:blip r:embed="rId3">
            <a:alphaModFix/>
          </a:blip>
          <a:stretch>
            <a:fillRect/>
          </a:stretch>
        </p:blipFill>
        <p:spPr>
          <a:xfrm>
            <a:off x="5812750" y="2282375"/>
            <a:ext cx="1317724" cy="1317724"/>
          </a:xfrm>
          <a:prstGeom prst="rect">
            <a:avLst/>
          </a:prstGeom>
          <a:noFill/>
          <a:ln>
            <a:noFill/>
          </a:ln>
        </p:spPr>
      </p:pic>
      <p:pic>
        <p:nvPicPr>
          <p:cNvPr id="92" name="Google Shape;92;p16"/>
          <p:cNvPicPr preferRelativeResize="0"/>
          <p:nvPr/>
        </p:nvPicPr>
        <p:blipFill>
          <a:blip r:embed="rId4">
            <a:alphaModFix/>
          </a:blip>
          <a:stretch>
            <a:fillRect/>
          </a:stretch>
        </p:blipFill>
        <p:spPr>
          <a:xfrm>
            <a:off x="7887975" y="2567050"/>
            <a:ext cx="656924" cy="748375"/>
          </a:xfrm>
          <a:prstGeom prst="rect">
            <a:avLst/>
          </a:prstGeom>
          <a:noFill/>
          <a:ln>
            <a:noFill/>
          </a:ln>
        </p:spPr>
      </p:pic>
      <p:pic>
        <p:nvPicPr>
          <p:cNvPr id="93" name="Google Shape;93;p16"/>
          <p:cNvPicPr preferRelativeResize="0"/>
          <p:nvPr/>
        </p:nvPicPr>
        <p:blipFill>
          <a:blip r:embed="rId4">
            <a:alphaModFix/>
          </a:blip>
          <a:stretch>
            <a:fillRect/>
          </a:stretch>
        </p:blipFill>
        <p:spPr>
          <a:xfrm>
            <a:off x="6143138" y="1017725"/>
            <a:ext cx="656925" cy="748375"/>
          </a:xfrm>
          <a:prstGeom prst="rect">
            <a:avLst/>
          </a:prstGeom>
          <a:noFill/>
          <a:ln>
            <a:noFill/>
          </a:ln>
        </p:spPr>
      </p:pic>
      <p:pic>
        <p:nvPicPr>
          <p:cNvPr id="94" name="Google Shape;94;p16"/>
          <p:cNvPicPr preferRelativeResize="0"/>
          <p:nvPr/>
        </p:nvPicPr>
        <p:blipFill>
          <a:blip r:embed="rId4">
            <a:alphaModFix/>
          </a:blip>
          <a:stretch>
            <a:fillRect/>
          </a:stretch>
        </p:blipFill>
        <p:spPr>
          <a:xfrm>
            <a:off x="4398325" y="2567050"/>
            <a:ext cx="656925" cy="748375"/>
          </a:xfrm>
          <a:prstGeom prst="rect">
            <a:avLst/>
          </a:prstGeom>
          <a:noFill/>
          <a:ln>
            <a:noFill/>
          </a:ln>
        </p:spPr>
      </p:pic>
      <p:pic>
        <p:nvPicPr>
          <p:cNvPr id="95" name="Google Shape;95;p16"/>
          <p:cNvPicPr preferRelativeResize="0"/>
          <p:nvPr/>
        </p:nvPicPr>
        <p:blipFill>
          <a:blip r:embed="rId5">
            <a:alphaModFix/>
          </a:blip>
          <a:stretch>
            <a:fillRect/>
          </a:stretch>
        </p:blipFill>
        <p:spPr>
          <a:xfrm>
            <a:off x="6221799" y="4058826"/>
            <a:ext cx="499624" cy="709526"/>
          </a:xfrm>
          <a:prstGeom prst="rect">
            <a:avLst/>
          </a:prstGeom>
          <a:noFill/>
          <a:ln>
            <a:noFill/>
          </a:ln>
        </p:spPr>
      </p:pic>
      <p:sp>
        <p:nvSpPr>
          <p:cNvPr id="96" name="Google Shape;96;p16"/>
          <p:cNvSpPr txBox="1"/>
          <p:nvPr/>
        </p:nvSpPr>
        <p:spPr>
          <a:xfrm>
            <a:off x="311700" y="1351050"/>
            <a:ext cx="3833700" cy="3417300"/>
          </a:xfrm>
          <a:prstGeom prst="rect">
            <a:avLst/>
          </a:prstGeom>
          <a:noFill/>
          <a:ln>
            <a:noFill/>
          </a:ln>
        </p:spPr>
        <p:txBody>
          <a:bodyPr anchorCtr="0" anchor="t" bIns="91425" lIns="91425" spcFirstLastPara="1" rIns="91425" wrap="square" tIns="91425">
            <a:noAutofit/>
          </a:bodyPr>
          <a:lstStyle/>
          <a:p>
            <a:pPr indent="-342900" lvl="0" marL="457200" rtl="0">
              <a:lnSpc>
                <a:spcPct val="115000"/>
              </a:lnSpc>
              <a:spcBef>
                <a:spcPts val="0"/>
              </a:spcBef>
              <a:spcAft>
                <a:spcPts val="0"/>
              </a:spcAft>
              <a:buClr>
                <a:schemeClr val="accent2"/>
              </a:buClr>
              <a:buSzPts val="1800"/>
              <a:buChar char="●"/>
            </a:pPr>
            <a:r>
              <a:rPr lang="en" sz="1800">
                <a:solidFill>
                  <a:schemeClr val="accent2"/>
                </a:solidFill>
              </a:rPr>
              <a:t>Key Question: How do we coordinate with all the other generals at once?</a:t>
            </a:r>
            <a:br>
              <a:rPr lang="en" sz="1800">
                <a:solidFill>
                  <a:schemeClr val="accent2"/>
                </a:solidFill>
              </a:rPr>
            </a:br>
            <a:br>
              <a:rPr lang="en" sz="1800">
                <a:solidFill>
                  <a:schemeClr val="accent2"/>
                </a:solidFill>
              </a:rPr>
            </a:br>
            <a:endParaRPr sz="1800">
              <a:solidFill>
                <a:schemeClr val="accent2"/>
              </a:solidFill>
            </a:endParaRPr>
          </a:p>
          <a:p>
            <a:pPr indent="-342900" lvl="0" marL="457200" rtl="0">
              <a:lnSpc>
                <a:spcPct val="115000"/>
              </a:lnSpc>
              <a:spcBef>
                <a:spcPts val="0"/>
              </a:spcBef>
              <a:spcAft>
                <a:spcPts val="0"/>
              </a:spcAft>
              <a:buClr>
                <a:schemeClr val="accent2"/>
              </a:buClr>
              <a:buSzPts val="1800"/>
              <a:buChar char="●"/>
            </a:pPr>
            <a:r>
              <a:rPr lang="en" sz="1800">
                <a:solidFill>
                  <a:schemeClr val="accent2"/>
                </a:solidFill>
              </a:rPr>
              <a:t>Assume we can’t send signals the enemy can see (like torches)</a:t>
            </a:r>
            <a:endParaRPr sz="1800">
              <a:solidFill>
                <a:schemeClr val="accent2"/>
              </a:solidFill>
            </a:endParaRPr>
          </a:p>
          <a:p>
            <a:pPr indent="-342900" lvl="0" marL="457200" rtl="0">
              <a:lnSpc>
                <a:spcPct val="115000"/>
              </a:lnSpc>
              <a:spcBef>
                <a:spcPts val="0"/>
              </a:spcBef>
              <a:spcAft>
                <a:spcPts val="0"/>
              </a:spcAft>
              <a:buClr>
                <a:schemeClr val="accent2"/>
              </a:buClr>
              <a:buSzPts val="1800"/>
              <a:buChar char="●"/>
            </a:pPr>
            <a:r>
              <a:rPr lang="en" sz="1800">
                <a:solidFill>
                  <a:schemeClr val="accent2"/>
                </a:solidFill>
              </a:rPr>
              <a:t>We’re going to have to send messengers</a:t>
            </a:r>
            <a:endParaRPr sz="1800">
              <a:solidFill>
                <a:schemeClr val="accent2"/>
              </a:solidFill>
            </a:endParaRPr>
          </a:p>
        </p:txBody>
      </p:sp>
      <p:pic>
        <p:nvPicPr>
          <p:cNvPr id="97" name="Google Shape;97;p16"/>
          <p:cNvPicPr preferRelativeResize="0"/>
          <p:nvPr/>
        </p:nvPicPr>
        <p:blipFill>
          <a:blip r:embed="rId6">
            <a:alphaModFix/>
          </a:blip>
          <a:stretch>
            <a:fillRect/>
          </a:stretch>
        </p:blipFill>
        <p:spPr>
          <a:xfrm>
            <a:off x="7405311" y="3908650"/>
            <a:ext cx="811009" cy="572701"/>
          </a:xfrm>
          <a:prstGeom prst="rect">
            <a:avLst/>
          </a:prstGeom>
          <a:noFill/>
          <a:ln>
            <a:noFill/>
          </a:ln>
        </p:spPr>
      </p:pic>
      <p:cxnSp>
        <p:nvCxnSpPr>
          <p:cNvPr id="98" name="Google Shape;98;p16"/>
          <p:cNvCxnSpPr>
            <a:stCxn id="95" idx="3"/>
            <a:endCxn id="92" idx="2"/>
          </p:cNvCxnSpPr>
          <p:nvPr/>
        </p:nvCxnSpPr>
        <p:spPr>
          <a:xfrm flipH="1" rot="10800000">
            <a:off x="6721423" y="3315289"/>
            <a:ext cx="1494900" cy="1098300"/>
          </a:xfrm>
          <a:prstGeom prst="straightConnector1">
            <a:avLst/>
          </a:prstGeom>
          <a:noFill/>
          <a:ln cap="flat" cmpd="sng" w="28575">
            <a:solidFill>
              <a:srgbClr val="E06666"/>
            </a:solidFill>
            <a:prstDash val="solid"/>
            <a:round/>
            <a:headEnd len="med" w="med" type="none"/>
            <a:tailEnd len="med" w="med" type="triangle"/>
          </a:ln>
        </p:spPr>
      </p:cxnSp>
      <p:cxnSp>
        <p:nvCxnSpPr>
          <p:cNvPr id="99" name="Google Shape;99;p16"/>
          <p:cNvCxnSpPr>
            <a:stCxn id="95" idx="1"/>
            <a:endCxn id="94" idx="2"/>
          </p:cNvCxnSpPr>
          <p:nvPr/>
        </p:nvCxnSpPr>
        <p:spPr>
          <a:xfrm rot="10800000">
            <a:off x="4726899" y="3315289"/>
            <a:ext cx="1494900" cy="1098300"/>
          </a:xfrm>
          <a:prstGeom prst="straightConnector1">
            <a:avLst/>
          </a:prstGeom>
          <a:noFill/>
          <a:ln cap="flat" cmpd="sng" w="28575">
            <a:solidFill>
              <a:srgbClr val="E06666"/>
            </a:solidFill>
            <a:prstDash val="solid"/>
            <a:round/>
            <a:headEnd len="med" w="med" type="none"/>
            <a:tailEnd len="med" w="med" type="triangle"/>
          </a:ln>
        </p:spPr>
      </p:cxnSp>
      <p:pic>
        <p:nvPicPr>
          <p:cNvPr id="100" name="Google Shape;100;p16"/>
          <p:cNvPicPr preferRelativeResize="0"/>
          <p:nvPr/>
        </p:nvPicPr>
        <p:blipFill>
          <a:blip r:embed="rId6">
            <a:alphaModFix/>
          </a:blip>
          <a:stretch>
            <a:fillRect/>
          </a:stretch>
        </p:blipFill>
        <p:spPr>
          <a:xfrm flipH="1">
            <a:off x="4639123" y="3908650"/>
            <a:ext cx="898799" cy="572701"/>
          </a:xfrm>
          <a:prstGeom prst="rect">
            <a:avLst/>
          </a:prstGeom>
          <a:noFill/>
          <a:ln>
            <a:noFill/>
          </a:ln>
        </p:spPr>
      </p:pic>
      <p:cxnSp>
        <p:nvCxnSpPr>
          <p:cNvPr id="101" name="Google Shape;101;p16"/>
          <p:cNvCxnSpPr>
            <a:stCxn id="92" idx="0"/>
            <a:endCxn id="93" idx="3"/>
          </p:cNvCxnSpPr>
          <p:nvPr/>
        </p:nvCxnSpPr>
        <p:spPr>
          <a:xfrm rot="10800000">
            <a:off x="6800137" y="1391950"/>
            <a:ext cx="1416300" cy="1175100"/>
          </a:xfrm>
          <a:prstGeom prst="straightConnector1">
            <a:avLst/>
          </a:prstGeom>
          <a:noFill/>
          <a:ln cap="flat" cmpd="sng" w="28575">
            <a:solidFill>
              <a:srgbClr val="E06666"/>
            </a:solidFill>
            <a:prstDash val="solid"/>
            <a:round/>
            <a:headEnd len="med" w="med" type="none"/>
            <a:tailEnd len="med" w="med" type="triangle"/>
          </a:ln>
        </p:spPr>
      </p:cxnSp>
      <p:pic>
        <p:nvPicPr>
          <p:cNvPr id="102" name="Google Shape;102;p16"/>
          <p:cNvPicPr preferRelativeResize="0"/>
          <p:nvPr/>
        </p:nvPicPr>
        <p:blipFill>
          <a:blip r:embed="rId6">
            <a:alphaModFix/>
          </a:blip>
          <a:stretch>
            <a:fillRect/>
          </a:stretch>
        </p:blipFill>
        <p:spPr>
          <a:xfrm flipH="1">
            <a:off x="7564798" y="1401113"/>
            <a:ext cx="898799" cy="572701"/>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96">
                                            <p:txEl>
                                              <p:pRg end="0" st="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96">
                                            <p:txEl>
                                              <p:pRg end="1" st="1"/>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96">
                                            <p:txEl>
                                              <p:pRg end="2" st="2"/>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97"/>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98"/>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99"/>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100"/>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102"/>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101"/>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06" name="Shape 106"/>
        <p:cNvGrpSpPr/>
        <p:nvPr/>
      </p:nvGrpSpPr>
      <p:grpSpPr>
        <a:xfrm>
          <a:off x="0" y="0"/>
          <a:ext cx="0" cy="0"/>
          <a:chOff x="0" y="0"/>
          <a:chExt cx="0" cy="0"/>
        </a:xfrm>
      </p:grpSpPr>
      <p:sp>
        <p:nvSpPr>
          <p:cNvPr id="107" name="Google Shape;107;p17"/>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Consensus Algorithms: Byzantine Generals</a:t>
            </a:r>
            <a:endParaRPr/>
          </a:p>
        </p:txBody>
      </p:sp>
      <p:pic>
        <p:nvPicPr>
          <p:cNvPr id="108" name="Google Shape;108;p17"/>
          <p:cNvPicPr preferRelativeResize="0"/>
          <p:nvPr/>
        </p:nvPicPr>
        <p:blipFill>
          <a:blip r:embed="rId3">
            <a:alphaModFix/>
          </a:blip>
          <a:stretch>
            <a:fillRect/>
          </a:stretch>
        </p:blipFill>
        <p:spPr>
          <a:xfrm>
            <a:off x="5812750" y="2282375"/>
            <a:ext cx="1317724" cy="1317724"/>
          </a:xfrm>
          <a:prstGeom prst="rect">
            <a:avLst/>
          </a:prstGeom>
          <a:noFill/>
          <a:ln>
            <a:noFill/>
          </a:ln>
        </p:spPr>
      </p:pic>
      <p:pic>
        <p:nvPicPr>
          <p:cNvPr id="109" name="Google Shape;109;p17"/>
          <p:cNvPicPr preferRelativeResize="0"/>
          <p:nvPr/>
        </p:nvPicPr>
        <p:blipFill>
          <a:blip r:embed="rId4">
            <a:alphaModFix/>
          </a:blip>
          <a:stretch>
            <a:fillRect/>
          </a:stretch>
        </p:blipFill>
        <p:spPr>
          <a:xfrm>
            <a:off x="7887975" y="2567050"/>
            <a:ext cx="656924" cy="748375"/>
          </a:xfrm>
          <a:prstGeom prst="rect">
            <a:avLst/>
          </a:prstGeom>
          <a:noFill/>
          <a:ln>
            <a:noFill/>
          </a:ln>
        </p:spPr>
      </p:pic>
      <p:pic>
        <p:nvPicPr>
          <p:cNvPr id="110" name="Google Shape;110;p17"/>
          <p:cNvPicPr preferRelativeResize="0"/>
          <p:nvPr/>
        </p:nvPicPr>
        <p:blipFill>
          <a:blip r:embed="rId4">
            <a:alphaModFix/>
          </a:blip>
          <a:stretch>
            <a:fillRect/>
          </a:stretch>
        </p:blipFill>
        <p:spPr>
          <a:xfrm>
            <a:off x="6143138" y="1017725"/>
            <a:ext cx="656925" cy="748375"/>
          </a:xfrm>
          <a:prstGeom prst="rect">
            <a:avLst/>
          </a:prstGeom>
          <a:noFill/>
          <a:ln>
            <a:noFill/>
          </a:ln>
        </p:spPr>
      </p:pic>
      <p:pic>
        <p:nvPicPr>
          <p:cNvPr id="111" name="Google Shape;111;p17"/>
          <p:cNvPicPr preferRelativeResize="0"/>
          <p:nvPr/>
        </p:nvPicPr>
        <p:blipFill>
          <a:blip r:embed="rId4">
            <a:alphaModFix/>
          </a:blip>
          <a:stretch>
            <a:fillRect/>
          </a:stretch>
        </p:blipFill>
        <p:spPr>
          <a:xfrm>
            <a:off x="4398325" y="2567050"/>
            <a:ext cx="656925" cy="748375"/>
          </a:xfrm>
          <a:prstGeom prst="rect">
            <a:avLst/>
          </a:prstGeom>
          <a:noFill/>
          <a:ln>
            <a:noFill/>
          </a:ln>
        </p:spPr>
      </p:pic>
      <p:pic>
        <p:nvPicPr>
          <p:cNvPr id="112" name="Google Shape;112;p17"/>
          <p:cNvPicPr preferRelativeResize="0"/>
          <p:nvPr/>
        </p:nvPicPr>
        <p:blipFill>
          <a:blip r:embed="rId5">
            <a:alphaModFix/>
          </a:blip>
          <a:stretch>
            <a:fillRect/>
          </a:stretch>
        </p:blipFill>
        <p:spPr>
          <a:xfrm>
            <a:off x="6221799" y="4058826"/>
            <a:ext cx="499624" cy="709526"/>
          </a:xfrm>
          <a:prstGeom prst="rect">
            <a:avLst/>
          </a:prstGeom>
          <a:noFill/>
          <a:ln>
            <a:noFill/>
          </a:ln>
        </p:spPr>
      </p:pic>
      <p:sp>
        <p:nvSpPr>
          <p:cNvPr id="113" name="Google Shape;113;p17"/>
          <p:cNvSpPr txBox="1"/>
          <p:nvPr/>
        </p:nvSpPr>
        <p:spPr>
          <a:xfrm>
            <a:off x="311700" y="1351050"/>
            <a:ext cx="3915600" cy="3417300"/>
          </a:xfrm>
          <a:prstGeom prst="rect">
            <a:avLst/>
          </a:prstGeom>
          <a:noFill/>
          <a:ln>
            <a:noFill/>
          </a:ln>
        </p:spPr>
        <p:txBody>
          <a:bodyPr anchorCtr="0" anchor="t" bIns="91425" lIns="91425" spcFirstLastPara="1" rIns="91425" wrap="square" tIns="91425">
            <a:noAutofit/>
          </a:bodyPr>
          <a:lstStyle/>
          <a:p>
            <a:pPr indent="-342900" lvl="0" marL="457200" rtl="0">
              <a:lnSpc>
                <a:spcPct val="115000"/>
              </a:lnSpc>
              <a:spcBef>
                <a:spcPts val="0"/>
              </a:spcBef>
              <a:spcAft>
                <a:spcPts val="0"/>
              </a:spcAft>
              <a:buClr>
                <a:schemeClr val="accent2"/>
              </a:buClr>
              <a:buSzPts val="1800"/>
              <a:buChar char="●"/>
            </a:pPr>
            <a:r>
              <a:rPr lang="en" sz="1800">
                <a:solidFill>
                  <a:schemeClr val="accent2"/>
                </a:solidFill>
              </a:rPr>
              <a:t>What issues might we have?</a:t>
            </a:r>
            <a:endParaRPr sz="1800">
              <a:solidFill>
                <a:schemeClr val="accent2"/>
              </a:solidFill>
            </a:endParaRPr>
          </a:p>
          <a:p>
            <a:pPr indent="-342900" lvl="1" marL="914400" rtl="0">
              <a:lnSpc>
                <a:spcPct val="115000"/>
              </a:lnSpc>
              <a:spcBef>
                <a:spcPts val="0"/>
              </a:spcBef>
              <a:spcAft>
                <a:spcPts val="0"/>
              </a:spcAft>
              <a:buClr>
                <a:schemeClr val="accent2"/>
              </a:buClr>
              <a:buSzPts val="1800"/>
              <a:buChar char="○"/>
            </a:pPr>
            <a:r>
              <a:rPr lang="en" sz="1800">
                <a:solidFill>
                  <a:schemeClr val="accent2"/>
                </a:solidFill>
              </a:rPr>
              <a:t>How do we know the messengers made it?</a:t>
            </a:r>
            <a:endParaRPr sz="1800">
              <a:solidFill>
                <a:schemeClr val="accent2"/>
              </a:solidFill>
            </a:endParaRPr>
          </a:p>
          <a:p>
            <a:pPr indent="-342900" lvl="1" marL="914400" rtl="0">
              <a:lnSpc>
                <a:spcPct val="115000"/>
              </a:lnSpc>
              <a:spcBef>
                <a:spcPts val="0"/>
              </a:spcBef>
              <a:spcAft>
                <a:spcPts val="0"/>
              </a:spcAft>
              <a:buClr>
                <a:schemeClr val="accent2"/>
              </a:buClr>
              <a:buSzPts val="1800"/>
              <a:buChar char="○"/>
            </a:pPr>
            <a:r>
              <a:rPr lang="en" sz="1800">
                <a:solidFill>
                  <a:schemeClr val="accent2"/>
                </a:solidFill>
              </a:rPr>
              <a:t>How do we know that the message wasn’t intercepted and replaced?</a:t>
            </a:r>
            <a:endParaRPr sz="1800">
              <a:solidFill>
                <a:schemeClr val="accent2"/>
              </a:solidFill>
            </a:endParaRPr>
          </a:p>
          <a:p>
            <a:pPr indent="-342900" lvl="2" marL="1371600" rtl="0">
              <a:lnSpc>
                <a:spcPct val="115000"/>
              </a:lnSpc>
              <a:spcBef>
                <a:spcPts val="0"/>
              </a:spcBef>
              <a:spcAft>
                <a:spcPts val="0"/>
              </a:spcAft>
              <a:buClr>
                <a:schemeClr val="accent2"/>
              </a:buClr>
              <a:buSzPts val="1800"/>
              <a:buChar char="■"/>
            </a:pPr>
            <a:r>
              <a:rPr lang="en" sz="1800">
                <a:solidFill>
                  <a:schemeClr val="accent2"/>
                </a:solidFill>
              </a:rPr>
              <a:t>Same for the response</a:t>
            </a:r>
            <a:endParaRPr sz="1800">
              <a:solidFill>
                <a:schemeClr val="accent2"/>
              </a:solidFill>
            </a:endParaRPr>
          </a:p>
          <a:p>
            <a:pPr indent="-342900" lvl="1" marL="914400" rtl="0">
              <a:lnSpc>
                <a:spcPct val="115000"/>
              </a:lnSpc>
              <a:spcBef>
                <a:spcPts val="0"/>
              </a:spcBef>
              <a:spcAft>
                <a:spcPts val="0"/>
              </a:spcAft>
              <a:buClr>
                <a:schemeClr val="accent2"/>
              </a:buClr>
              <a:buSzPts val="1800"/>
              <a:buChar char="○"/>
            </a:pPr>
            <a:r>
              <a:rPr lang="en" sz="1800">
                <a:solidFill>
                  <a:schemeClr val="accent2"/>
                </a:solidFill>
              </a:rPr>
              <a:t>How do we know that the generals will even go along with the plan?</a:t>
            </a:r>
            <a:endParaRPr sz="1800">
              <a:solidFill>
                <a:schemeClr val="accent2"/>
              </a:solidFill>
            </a:endParaRPr>
          </a:p>
        </p:txBody>
      </p:sp>
      <p:pic>
        <p:nvPicPr>
          <p:cNvPr id="114" name="Google Shape;114;p17"/>
          <p:cNvPicPr preferRelativeResize="0"/>
          <p:nvPr/>
        </p:nvPicPr>
        <p:blipFill>
          <a:blip r:embed="rId6">
            <a:alphaModFix/>
          </a:blip>
          <a:stretch>
            <a:fillRect/>
          </a:stretch>
        </p:blipFill>
        <p:spPr>
          <a:xfrm>
            <a:off x="7405311" y="3908650"/>
            <a:ext cx="811009" cy="572701"/>
          </a:xfrm>
          <a:prstGeom prst="rect">
            <a:avLst/>
          </a:prstGeom>
          <a:noFill/>
          <a:ln>
            <a:noFill/>
          </a:ln>
        </p:spPr>
      </p:pic>
      <p:cxnSp>
        <p:nvCxnSpPr>
          <p:cNvPr id="115" name="Google Shape;115;p17"/>
          <p:cNvCxnSpPr>
            <a:stCxn id="112" idx="3"/>
            <a:endCxn id="109" idx="2"/>
          </p:cNvCxnSpPr>
          <p:nvPr/>
        </p:nvCxnSpPr>
        <p:spPr>
          <a:xfrm flipH="1" rot="10800000">
            <a:off x="6721423" y="3315289"/>
            <a:ext cx="1494900" cy="1098300"/>
          </a:xfrm>
          <a:prstGeom prst="straightConnector1">
            <a:avLst/>
          </a:prstGeom>
          <a:noFill/>
          <a:ln cap="flat" cmpd="sng" w="28575">
            <a:solidFill>
              <a:srgbClr val="E06666"/>
            </a:solidFill>
            <a:prstDash val="solid"/>
            <a:round/>
            <a:headEnd len="med" w="med" type="none"/>
            <a:tailEnd len="med" w="med" type="triangle"/>
          </a:ln>
        </p:spPr>
      </p:cxnSp>
      <p:cxnSp>
        <p:nvCxnSpPr>
          <p:cNvPr id="116" name="Google Shape;116;p17"/>
          <p:cNvCxnSpPr>
            <a:stCxn id="112" idx="1"/>
            <a:endCxn id="111" idx="2"/>
          </p:cNvCxnSpPr>
          <p:nvPr/>
        </p:nvCxnSpPr>
        <p:spPr>
          <a:xfrm rot="10800000">
            <a:off x="4726899" y="3315289"/>
            <a:ext cx="1494900" cy="1098300"/>
          </a:xfrm>
          <a:prstGeom prst="straightConnector1">
            <a:avLst/>
          </a:prstGeom>
          <a:noFill/>
          <a:ln cap="flat" cmpd="sng" w="28575">
            <a:solidFill>
              <a:srgbClr val="E06666"/>
            </a:solidFill>
            <a:prstDash val="solid"/>
            <a:round/>
            <a:headEnd len="med" w="med" type="none"/>
            <a:tailEnd len="med" w="med" type="triangle"/>
          </a:ln>
        </p:spPr>
      </p:cxnSp>
      <p:pic>
        <p:nvPicPr>
          <p:cNvPr id="117" name="Google Shape;117;p17"/>
          <p:cNvPicPr preferRelativeResize="0"/>
          <p:nvPr/>
        </p:nvPicPr>
        <p:blipFill>
          <a:blip r:embed="rId6">
            <a:alphaModFix/>
          </a:blip>
          <a:stretch>
            <a:fillRect/>
          </a:stretch>
        </p:blipFill>
        <p:spPr>
          <a:xfrm flipH="1">
            <a:off x="4639123" y="3908650"/>
            <a:ext cx="898799" cy="572701"/>
          </a:xfrm>
          <a:prstGeom prst="rect">
            <a:avLst/>
          </a:prstGeom>
          <a:noFill/>
          <a:ln>
            <a:noFill/>
          </a:ln>
        </p:spPr>
      </p:pic>
      <p:cxnSp>
        <p:nvCxnSpPr>
          <p:cNvPr id="118" name="Google Shape;118;p17"/>
          <p:cNvCxnSpPr>
            <a:stCxn id="109" idx="0"/>
            <a:endCxn id="110" idx="3"/>
          </p:cNvCxnSpPr>
          <p:nvPr/>
        </p:nvCxnSpPr>
        <p:spPr>
          <a:xfrm rot="10800000">
            <a:off x="6800137" y="1391950"/>
            <a:ext cx="1416300" cy="1175100"/>
          </a:xfrm>
          <a:prstGeom prst="straightConnector1">
            <a:avLst/>
          </a:prstGeom>
          <a:noFill/>
          <a:ln cap="flat" cmpd="sng" w="28575">
            <a:solidFill>
              <a:srgbClr val="E06666"/>
            </a:solidFill>
            <a:prstDash val="solid"/>
            <a:round/>
            <a:headEnd len="med" w="med" type="none"/>
            <a:tailEnd len="med" w="med" type="triangle"/>
          </a:ln>
        </p:spPr>
      </p:cxnSp>
      <p:pic>
        <p:nvPicPr>
          <p:cNvPr id="119" name="Google Shape;119;p17"/>
          <p:cNvPicPr preferRelativeResize="0"/>
          <p:nvPr/>
        </p:nvPicPr>
        <p:blipFill>
          <a:blip r:embed="rId6">
            <a:alphaModFix/>
          </a:blip>
          <a:stretch>
            <a:fillRect/>
          </a:stretch>
        </p:blipFill>
        <p:spPr>
          <a:xfrm flipH="1">
            <a:off x="7564798" y="1401113"/>
            <a:ext cx="898799" cy="572701"/>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13">
                                            <p:txEl>
                                              <p:pRg end="0" st="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13">
                                            <p:txEl>
                                              <p:pRg end="1" st="1"/>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13">
                                            <p:txEl>
                                              <p:pRg end="2" st="2"/>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13">
                                            <p:txEl>
                                              <p:pRg end="3" st="3"/>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13">
                                            <p:txEl>
                                              <p:pRg end="4" st="4"/>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23" name="Shape 123"/>
        <p:cNvGrpSpPr/>
        <p:nvPr/>
      </p:nvGrpSpPr>
      <p:grpSpPr>
        <a:xfrm>
          <a:off x="0" y="0"/>
          <a:ext cx="0" cy="0"/>
          <a:chOff x="0" y="0"/>
          <a:chExt cx="0" cy="0"/>
        </a:xfrm>
      </p:grpSpPr>
      <p:sp>
        <p:nvSpPr>
          <p:cNvPr id="124" name="Google Shape;124;p18"/>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Consensus Algorithms: Byzantine Generals</a:t>
            </a:r>
            <a:endParaRPr/>
          </a:p>
        </p:txBody>
      </p:sp>
      <p:pic>
        <p:nvPicPr>
          <p:cNvPr id="125" name="Google Shape;125;p18"/>
          <p:cNvPicPr preferRelativeResize="0"/>
          <p:nvPr/>
        </p:nvPicPr>
        <p:blipFill>
          <a:blip r:embed="rId3">
            <a:alphaModFix/>
          </a:blip>
          <a:stretch>
            <a:fillRect/>
          </a:stretch>
        </p:blipFill>
        <p:spPr>
          <a:xfrm>
            <a:off x="5812750" y="2282375"/>
            <a:ext cx="1317724" cy="1317724"/>
          </a:xfrm>
          <a:prstGeom prst="rect">
            <a:avLst/>
          </a:prstGeom>
          <a:noFill/>
          <a:ln>
            <a:noFill/>
          </a:ln>
        </p:spPr>
      </p:pic>
      <p:pic>
        <p:nvPicPr>
          <p:cNvPr id="126" name="Google Shape;126;p18"/>
          <p:cNvPicPr preferRelativeResize="0"/>
          <p:nvPr/>
        </p:nvPicPr>
        <p:blipFill>
          <a:blip r:embed="rId4">
            <a:alphaModFix/>
          </a:blip>
          <a:stretch>
            <a:fillRect/>
          </a:stretch>
        </p:blipFill>
        <p:spPr>
          <a:xfrm>
            <a:off x="7887975" y="2567050"/>
            <a:ext cx="656924" cy="748375"/>
          </a:xfrm>
          <a:prstGeom prst="rect">
            <a:avLst/>
          </a:prstGeom>
          <a:noFill/>
          <a:ln>
            <a:noFill/>
          </a:ln>
        </p:spPr>
      </p:pic>
      <p:pic>
        <p:nvPicPr>
          <p:cNvPr id="127" name="Google Shape;127;p18"/>
          <p:cNvPicPr preferRelativeResize="0"/>
          <p:nvPr/>
        </p:nvPicPr>
        <p:blipFill>
          <a:blip r:embed="rId4">
            <a:alphaModFix/>
          </a:blip>
          <a:stretch>
            <a:fillRect/>
          </a:stretch>
        </p:blipFill>
        <p:spPr>
          <a:xfrm>
            <a:off x="6143138" y="1017725"/>
            <a:ext cx="656925" cy="748375"/>
          </a:xfrm>
          <a:prstGeom prst="rect">
            <a:avLst/>
          </a:prstGeom>
          <a:noFill/>
          <a:ln>
            <a:noFill/>
          </a:ln>
        </p:spPr>
      </p:pic>
      <p:pic>
        <p:nvPicPr>
          <p:cNvPr id="128" name="Google Shape;128;p18"/>
          <p:cNvPicPr preferRelativeResize="0"/>
          <p:nvPr/>
        </p:nvPicPr>
        <p:blipFill>
          <a:blip r:embed="rId4">
            <a:alphaModFix/>
          </a:blip>
          <a:stretch>
            <a:fillRect/>
          </a:stretch>
        </p:blipFill>
        <p:spPr>
          <a:xfrm>
            <a:off x="4398325" y="2567050"/>
            <a:ext cx="656925" cy="748375"/>
          </a:xfrm>
          <a:prstGeom prst="rect">
            <a:avLst/>
          </a:prstGeom>
          <a:noFill/>
          <a:ln>
            <a:noFill/>
          </a:ln>
        </p:spPr>
      </p:pic>
      <p:pic>
        <p:nvPicPr>
          <p:cNvPr id="129" name="Google Shape;129;p18"/>
          <p:cNvPicPr preferRelativeResize="0"/>
          <p:nvPr/>
        </p:nvPicPr>
        <p:blipFill>
          <a:blip r:embed="rId5">
            <a:alphaModFix/>
          </a:blip>
          <a:stretch>
            <a:fillRect/>
          </a:stretch>
        </p:blipFill>
        <p:spPr>
          <a:xfrm>
            <a:off x="6221799" y="4058826"/>
            <a:ext cx="499624" cy="709526"/>
          </a:xfrm>
          <a:prstGeom prst="rect">
            <a:avLst/>
          </a:prstGeom>
          <a:noFill/>
          <a:ln>
            <a:noFill/>
          </a:ln>
        </p:spPr>
      </p:pic>
      <p:sp>
        <p:nvSpPr>
          <p:cNvPr id="130" name="Google Shape;130;p18"/>
          <p:cNvSpPr txBox="1"/>
          <p:nvPr/>
        </p:nvSpPr>
        <p:spPr>
          <a:xfrm>
            <a:off x="311700" y="1351050"/>
            <a:ext cx="3915600" cy="3417300"/>
          </a:xfrm>
          <a:prstGeom prst="rect">
            <a:avLst/>
          </a:prstGeom>
          <a:noFill/>
          <a:ln>
            <a:noFill/>
          </a:ln>
        </p:spPr>
        <p:txBody>
          <a:bodyPr anchorCtr="0" anchor="t" bIns="91425" lIns="91425" spcFirstLastPara="1" rIns="91425" wrap="square" tIns="91425">
            <a:noAutofit/>
          </a:bodyPr>
          <a:lstStyle/>
          <a:p>
            <a:pPr indent="-342900" lvl="0" marL="457200" marR="0" rtl="0" algn="l">
              <a:lnSpc>
                <a:spcPct val="115000"/>
              </a:lnSpc>
              <a:spcBef>
                <a:spcPts val="0"/>
              </a:spcBef>
              <a:spcAft>
                <a:spcPts val="0"/>
              </a:spcAft>
              <a:buClr>
                <a:schemeClr val="accent2"/>
              </a:buClr>
              <a:buSzPts val="1800"/>
              <a:buFont typeface="Arial"/>
              <a:buChar char="●"/>
            </a:pPr>
            <a:r>
              <a:rPr lang="en" sz="1800">
                <a:solidFill>
                  <a:schemeClr val="accent2"/>
                </a:solidFill>
              </a:rPr>
              <a:t>How does this relate to Computer Science?</a:t>
            </a:r>
            <a:endParaRPr sz="1800">
              <a:solidFill>
                <a:schemeClr val="accent2"/>
              </a:solidFill>
            </a:endParaRPr>
          </a:p>
          <a:p>
            <a:pPr indent="-342900" lvl="1" marL="914400" marR="0" rtl="0" algn="l">
              <a:lnSpc>
                <a:spcPct val="115000"/>
              </a:lnSpc>
              <a:spcBef>
                <a:spcPts val="0"/>
              </a:spcBef>
              <a:spcAft>
                <a:spcPts val="0"/>
              </a:spcAft>
              <a:buClr>
                <a:schemeClr val="accent2"/>
              </a:buClr>
              <a:buSzPts val="1800"/>
              <a:buChar char="○"/>
            </a:pPr>
            <a:r>
              <a:rPr lang="en" sz="1800">
                <a:solidFill>
                  <a:schemeClr val="accent2"/>
                </a:solidFill>
              </a:rPr>
              <a:t>Replace generals with computers and messengers with network packets</a:t>
            </a:r>
            <a:endParaRPr sz="1800">
              <a:solidFill>
                <a:schemeClr val="accent2"/>
              </a:solidFill>
            </a:endParaRPr>
          </a:p>
        </p:txBody>
      </p:sp>
      <p:pic>
        <p:nvPicPr>
          <p:cNvPr id="131" name="Google Shape;131;p18"/>
          <p:cNvPicPr preferRelativeResize="0"/>
          <p:nvPr/>
        </p:nvPicPr>
        <p:blipFill>
          <a:blip r:embed="rId6">
            <a:alphaModFix/>
          </a:blip>
          <a:stretch>
            <a:fillRect/>
          </a:stretch>
        </p:blipFill>
        <p:spPr>
          <a:xfrm>
            <a:off x="7405311" y="3908650"/>
            <a:ext cx="811009" cy="572701"/>
          </a:xfrm>
          <a:prstGeom prst="rect">
            <a:avLst/>
          </a:prstGeom>
          <a:noFill/>
          <a:ln>
            <a:noFill/>
          </a:ln>
        </p:spPr>
      </p:pic>
      <p:cxnSp>
        <p:nvCxnSpPr>
          <p:cNvPr id="132" name="Google Shape;132;p18"/>
          <p:cNvCxnSpPr>
            <a:stCxn id="129" idx="3"/>
            <a:endCxn id="126" idx="2"/>
          </p:cNvCxnSpPr>
          <p:nvPr/>
        </p:nvCxnSpPr>
        <p:spPr>
          <a:xfrm flipH="1" rot="10800000">
            <a:off x="6721423" y="3315289"/>
            <a:ext cx="1494900" cy="1098300"/>
          </a:xfrm>
          <a:prstGeom prst="straightConnector1">
            <a:avLst/>
          </a:prstGeom>
          <a:noFill/>
          <a:ln cap="flat" cmpd="sng" w="28575">
            <a:solidFill>
              <a:srgbClr val="E06666"/>
            </a:solidFill>
            <a:prstDash val="solid"/>
            <a:round/>
            <a:headEnd len="med" w="med" type="none"/>
            <a:tailEnd len="med" w="med" type="triangle"/>
          </a:ln>
        </p:spPr>
      </p:cxnSp>
      <p:cxnSp>
        <p:nvCxnSpPr>
          <p:cNvPr id="133" name="Google Shape;133;p18"/>
          <p:cNvCxnSpPr>
            <a:stCxn id="129" idx="1"/>
            <a:endCxn id="128" idx="2"/>
          </p:cNvCxnSpPr>
          <p:nvPr/>
        </p:nvCxnSpPr>
        <p:spPr>
          <a:xfrm rot="10800000">
            <a:off x="4726899" y="3315289"/>
            <a:ext cx="1494900" cy="1098300"/>
          </a:xfrm>
          <a:prstGeom prst="straightConnector1">
            <a:avLst/>
          </a:prstGeom>
          <a:noFill/>
          <a:ln cap="flat" cmpd="sng" w="28575">
            <a:solidFill>
              <a:srgbClr val="E06666"/>
            </a:solidFill>
            <a:prstDash val="solid"/>
            <a:round/>
            <a:headEnd len="med" w="med" type="none"/>
            <a:tailEnd len="med" w="med" type="triangle"/>
          </a:ln>
        </p:spPr>
      </p:cxnSp>
      <p:pic>
        <p:nvPicPr>
          <p:cNvPr id="134" name="Google Shape;134;p18"/>
          <p:cNvPicPr preferRelativeResize="0"/>
          <p:nvPr/>
        </p:nvPicPr>
        <p:blipFill>
          <a:blip r:embed="rId6">
            <a:alphaModFix/>
          </a:blip>
          <a:stretch>
            <a:fillRect/>
          </a:stretch>
        </p:blipFill>
        <p:spPr>
          <a:xfrm flipH="1">
            <a:off x="4639123" y="3908650"/>
            <a:ext cx="898799" cy="572701"/>
          </a:xfrm>
          <a:prstGeom prst="rect">
            <a:avLst/>
          </a:prstGeom>
          <a:noFill/>
          <a:ln>
            <a:noFill/>
          </a:ln>
        </p:spPr>
      </p:pic>
      <p:cxnSp>
        <p:nvCxnSpPr>
          <p:cNvPr id="135" name="Google Shape;135;p18"/>
          <p:cNvCxnSpPr>
            <a:stCxn id="126" idx="0"/>
            <a:endCxn id="127" idx="3"/>
          </p:cNvCxnSpPr>
          <p:nvPr/>
        </p:nvCxnSpPr>
        <p:spPr>
          <a:xfrm rot="10800000">
            <a:off x="6800137" y="1391950"/>
            <a:ext cx="1416300" cy="1175100"/>
          </a:xfrm>
          <a:prstGeom prst="straightConnector1">
            <a:avLst/>
          </a:prstGeom>
          <a:noFill/>
          <a:ln cap="flat" cmpd="sng" w="28575">
            <a:solidFill>
              <a:srgbClr val="E06666"/>
            </a:solidFill>
            <a:prstDash val="solid"/>
            <a:round/>
            <a:headEnd len="med" w="med" type="none"/>
            <a:tailEnd len="med" w="med" type="triangle"/>
          </a:ln>
        </p:spPr>
      </p:cxnSp>
      <p:pic>
        <p:nvPicPr>
          <p:cNvPr id="136" name="Google Shape;136;p18"/>
          <p:cNvPicPr preferRelativeResize="0"/>
          <p:nvPr/>
        </p:nvPicPr>
        <p:blipFill>
          <a:blip r:embed="rId6">
            <a:alphaModFix/>
          </a:blip>
          <a:stretch>
            <a:fillRect/>
          </a:stretch>
        </p:blipFill>
        <p:spPr>
          <a:xfrm flipH="1">
            <a:off x="7564798" y="1401113"/>
            <a:ext cx="898799" cy="572701"/>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30">
                                            <p:txEl>
                                              <p:pRg end="0" st="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30">
                                            <p:txEl>
                                              <p:pRg end="1" st="1"/>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40" name="Shape 140"/>
        <p:cNvGrpSpPr/>
        <p:nvPr/>
      </p:nvGrpSpPr>
      <p:grpSpPr>
        <a:xfrm>
          <a:off x="0" y="0"/>
          <a:ext cx="0" cy="0"/>
          <a:chOff x="0" y="0"/>
          <a:chExt cx="0" cy="0"/>
        </a:xfrm>
      </p:grpSpPr>
      <p:sp>
        <p:nvSpPr>
          <p:cNvPr id="141" name="Google Shape;141;p19"/>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Consensus Algorithms: Byzantine Generals</a:t>
            </a:r>
            <a:endParaRPr/>
          </a:p>
        </p:txBody>
      </p:sp>
      <p:sp>
        <p:nvSpPr>
          <p:cNvPr id="142" name="Google Shape;142;p19"/>
          <p:cNvSpPr txBox="1"/>
          <p:nvPr/>
        </p:nvSpPr>
        <p:spPr>
          <a:xfrm>
            <a:off x="311700" y="1351050"/>
            <a:ext cx="3915600" cy="3417300"/>
          </a:xfrm>
          <a:prstGeom prst="rect">
            <a:avLst/>
          </a:prstGeom>
          <a:noFill/>
          <a:ln>
            <a:noFill/>
          </a:ln>
        </p:spPr>
        <p:txBody>
          <a:bodyPr anchorCtr="0" anchor="t" bIns="91425" lIns="91425" spcFirstLastPara="1" rIns="91425" wrap="square" tIns="91425">
            <a:noAutofit/>
          </a:bodyPr>
          <a:lstStyle/>
          <a:p>
            <a:pPr indent="-342900" lvl="0" marL="457200" marR="0" rtl="0" algn="l">
              <a:lnSpc>
                <a:spcPct val="115000"/>
              </a:lnSpc>
              <a:spcBef>
                <a:spcPts val="0"/>
              </a:spcBef>
              <a:spcAft>
                <a:spcPts val="0"/>
              </a:spcAft>
              <a:buClr>
                <a:schemeClr val="accent2"/>
              </a:buClr>
              <a:buSzPts val="1800"/>
              <a:buFont typeface="Arial"/>
              <a:buChar char="●"/>
            </a:pPr>
            <a:r>
              <a:rPr lang="en" sz="1800">
                <a:solidFill>
                  <a:schemeClr val="accent2"/>
                </a:solidFill>
              </a:rPr>
              <a:t>How does this relate to Computer Science?</a:t>
            </a:r>
            <a:endParaRPr sz="1800">
              <a:solidFill>
                <a:schemeClr val="accent2"/>
              </a:solidFill>
            </a:endParaRPr>
          </a:p>
          <a:p>
            <a:pPr indent="-342900" lvl="1" marL="914400" marR="0" rtl="0" algn="l">
              <a:lnSpc>
                <a:spcPct val="115000"/>
              </a:lnSpc>
              <a:spcBef>
                <a:spcPts val="0"/>
              </a:spcBef>
              <a:spcAft>
                <a:spcPts val="0"/>
              </a:spcAft>
              <a:buClr>
                <a:schemeClr val="accent2"/>
              </a:buClr>
              <a:buSzPts val="1800"/>
              <a:buChar char="○"/>
            </a:pPr>
            <a:r>
              <a:rPr lang="en" sz="1800">
                <a:solidFill>
                  <a:schemeClr val="accent2"/>
                </a:solidFill>
              </a:rPr>
              <a:t>Replace generals with computers and messengers with network packets</a:t>
            </a:r>
            <a:endParaRPr sz="1800">
              <a:solidFill>
                <a:schemeClr val="accent2"/>
              </a:solidFill>
            </a:endParaRPr>
          </a:p>
        </p:txBody>
      </p:sp>
      <p:cxnSp>
        <p:nvCxnSpPr>
          <p:cNvPr id="143" name="Google Shape;143;p19"/>
          <p:cNvCxnSpPr>
            <a:stCxn id="144" idx="3"/>
            <a:endCxn id="145" idx="1"/>
          </p:cNvCxnSpPr>
          <p:nvPr/>
        </p:nvCxnSpPr>
        <p:spPr>
          <a:xfrm flipH="1" rot="10800000">
            <a:off x="6758676" y="2985525"/>
            <a:ext cx="1555500" cy="1443000"/>
          </a:xfrm>
          <a:prstGeom prst="straightConnector1">
            <a:avLst/>
          </a:prstGeom>
          <a:noFill/>
          <a:ln cap="flat" cmpd="sng" w="28575">
            <a:solidFill>
              <a:srgbClr val="E06666"/>
            </a:solidFill>
            <a:prstDash val="solid"/>
            <a:round/>
            <a:headEnd len="med" w="med" type="triangle"/>
            <a:tailEnd len="med" w="med" type="triangle"/>
          </a:ln>
        </p:spPr>
      </p:cxnSp>
      <p:cxnSp>
        <p:nvCxnSpPr>
          <p:cNvPr id="146" name="Google Shape;146;p19"/>
          <p:cNvCxnSpPr>
            <a:stCxn id="144" idx="1"/>
            <a:endCxn id="147" idx="3"/>
          </p:cNvCxnSpPr>
          <p:nvPr/>
        </p:nvCxnSpPr>
        <p:spPr>
          <a:xfrm rot="10800000">
            <a:off x="4663850" y="2985525"/>
            <a:ext cx="1520700" cy="1443000"/>
          </a:xfrm>
          <a:prstGeom prst="straightConnector1">
            <a:avLst/>
          </a:prstGeom>
          <a:noFill/>
          <a:ln cap="flat" cmpd="sng" w="28575">
            <a:solidFill>
              <a:srgbClr val="E06666"/>
            </a:solidFill>
            <a:prstDash val="solid"/>
            <a:round/>
            <a:headEnd len="med" w="med" type="triangle"/>
            <a:tailEnd len="med" w="med" type="triangle"/>
          </a:ln>
        </p:spPr>
      </p:cxnSp>
      <p:cxnSp>
        <p:nvCxnSpPr>
          <p:cNvPr id="148" name="Google Shape;148;p19"/>
          <p:cNvCxnSpPr>
            <a:stCxn id="145" idx="1"/>
            <a:endCxn id="149" idx="3"/>
          </p:cNvCxnSpPr>
          <p:nvPr/>
        </p:nvCxnSpPr>
        <p:spPr>
          <a:xfrm rot="10800000">
            <a:off x="6758663" y="1486025"/>
            <a:ext cx="1555500" cy="1499400"/>
          </a:xfrm>
          <a:prstGeom prst="straightConnector1">
            <a:avLst/>
          </a:prstGeom>
          <a:noFill/>
          <a:ln cap="flat" cmpd="sng" w="28575">
            <a:solidFill>
              <a:srgbClr val="E06666"/>
            </a:solidFill>
            <a:prstDash val="solid"/>
            <a:round/>
            <a:headEnd len="med" w="med" type="triangle"/>
            <a:tailEnd len="med" w="med" type="triangle"/>
          </a:ln>
        </p:spPr>
      </p:cxnSp>
      <p:pic>
        <p:nvPicPr>
          <p:cNvPr id="149" name="Google Shape;149;p19"/>
          <p:cNvPicPr preferRelativeResize="0"/>
          <p:nvPr/>
        </p:nvPicPr>
        <p:blipFill>
          <a:blip r:embed="rId3">
            <a:alphaModFix/>
          </a:blip>
          <a:stretch>
            <a:fillRect/>
          </a:stretch>
        </p:blipFill>
        <p:spPr>
          <a:xfrm>
            <a:off x="6184550" y="1067538"/>
            <a:ext cx="574126" cy="836775"/>
          </a:xfrm>
          <a:prstGeom prst="rect">
            <a:avLst/>
          </a:prstGeom>
          <a:noFill/>
          <a:ln>
            <a:noFill/>
          </a:ln>
        </p:spPr>
      </p:pic>
      <p:pic>
        <p:nvPicPr>
          <p:cNvPr id="147" name="Google Shape;147;p19"/>
          <p:cNvPicPr preferRelativeResize="0"/>
          <p:nvPr/>
        </p:nvPicPr>
        <p:blipFill>
          <a:blip r:embed="rId3">
            <a:alphaModFix/>
          </a:blip>
          <a:stretch>
            <a:fillRect/>
          </a:stretch>
        </p:blipFill>
        <p:spPr>
          <a:xfrm>
            <a:off x="4089713" y="2567050"/>
            <a:ext cx="574126" cy="836775"/>
          </a:xfrm>
          <a:prstGeom prst="rect">
            <a:avLst/>
          </a:prstGeom>
          <a:noFill/>
          <a:ln>
            <a:noFill/>
          </a:ln>
        </p:spPr>
      </p:pic>
      <p:pic>
        <p:nvPicPr>
          <p:cNvPr id="145" name="Google Shape;145;p19"/>
          <p:cNvPicPr preferRelativeResize="0"/>
          <p:nvPr/>
        </p:nvPicPr>
        <p:blipFill>
          <a:blip r:embed="rId3">
            <a:alphaModFix/>
          </a:blip>
          <a:stretch>
            <a:fillRect/>
          </a:stretch>
        </p:blipFill>
        <p:spPr>
          <a:xfrm>
            <a:off x="8314163" y="2567038"/>
            <a:ext cx="574126" cy="836775"/>
          </a:xfrm>
          <a:prstGeom prst="rect">
            <a:avLst/>
          </a:prstGeom>
          <a:noFill/>
          <a:ln>
            <a:noFill/>
          </a:ln>
        </p:spPr>
      </p:pic>
      <p:pic>
        <p:nvPicPr>
          <p:cNvPr id="144" name="Google Shape;144;p19"/>
          <p:cNvPicPr preferRelativeResize="0"/>
          <p:nvPr/>
        </p:nvPicPr>
        <p:blipFill>
          <a:blip r:embed="rId3">
            <a:alphaModFix/>
          </a:blip>
          <a:stretch>
            <a:fillRect/>
          </a:stretch>
        </p:blipFill>
        <p:spPr>
          <a:xfrm>
            <a:off x="6184550" y="4010138"/>
            <a:ext cx="574126" cy="836775"/>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53" name="Shape 153"/>
        <p:cNvGrpSpPr/>
        <p:nvPr/>
      </p:nvGrpSpPr>
      <p:grpSpPr>
        <a:xfrm>
          <a:off x="0" y="0"/>
          <a:ext cx="0" cy="0"/>
          <a:chOff x="0" y="0"/>
          <a:chExt cx="0" cy="0"/>
        </a:xfrm>
      </p:grpSpPr>
      <p:sp>
        <p:nvSpPr>
          <p:cNvPr id="154" name="Google Shape;154;p20"/>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Consensus Algorithms: Byzantine Generals</a:t>
            </a:r>
            <a:endParaRPr/>
          </a:p>
        </p:txBody>
      </p:sp>
      <p:cxnSp>
        <p:nvCxnSpPr>
          <p:cNvPr id="155" name="Google Shape;155;p20"/>
          <p:cNvCxnSpPr>
            <a:stCxn id="156" idx="3"/>
            <a:endCxn id="157" idx="1"/>
          </p:cNvCxnSpPr>
          <p:nvPr/>
        </p:nvCxnSpPr>
        <p:spPr>
          <a:xfrm flipH="1" rot="10800000">
            <a:off x="6758676" y="2985525"/>
            <a:ext cx="1555500" cy="1443000"/>
          </a:xfrm>
          <a:prstGeom prst="straightConnector1">
            <a:avLst/>
          </a:prstGeom>
          <a:noFill/>
          <a:ln cap="flat" cmpd="sng" w="28575">
            <a:solidFill>
              <a:srgbClr val="E06666"/>
            </a:solidFill>
            <a:prstDash val="solid"/>
            <a:round/>
            <a:headEnd len="med" w="med" type="triangle"/>
            <a:tailEnd len="med" w="med" type="triangle"/>
          </a:ln>
        </p:spPr>
      </p:cxnSp>
      <p:cxnSp>
        <p:nvCxnSpPr>
          <p:cNvPr id="158" name="Google Shape;158;p20"/>
          <p:cNvCxnSpPr>
            <a:stCxn id="156" idx="1"/>
            <a:endCxn id="159" idx="3"/>
          </p:cNvCxnSpPr>
          <p:nvPr/>
        </p:nvCxnSpPr>
        <p:spPr>
          <a:xfrm rot="10800000">
            <a:off x="4663850" y="2985525"/>
            <a:ext cx="1520700" cy="1443000"/>
          </a:xfrm>
          <a:prstGeom prst="straightConnector1">
            <a:avLst/>
          </a:prstGeom>
          <a:noFill/>
          <a:ln cap="flat" cmpd="sng" w="28575">
            <a:solidFill>
              <a:srgbClr val="E06666"/>
            </a:solidFill>
            <a:prstDash val="solid"/>
            <a:round/>
            <a:headEnd len="med" w="med" type="triangle"/>
            <a:tailEnd len="med" w="med" type="triangle"/>
          </a:ln>
        </p:spPr>
      </p:cxnSp>
      <p:cxnSp>
        <p:nvCxnSpPr>
          <p:cNvPr id="160" name="Google Shape;160;p20"/>
          <p:cNvCxnSpPr>
            <a:stCxn id="157" idx="1"/>
            <a:endCxn id="161" idx="3"/>
          </p:cNvCxnSpPr>
          <p:nvPr/>
        </p:nvCxnSpPr>
        <p:spPr>
          <a:xfrm rot="10800000">
            <a:off x="6758663" y="1486025"/>
            <a:ext cx="1555500" cy="1499400"/>
          </a:xfrm>
          <a:prstGeom prst="straightConnector1">
            <a:avLst/>
          </a:prstGeom>
          <a:noFill/>
          <a:ln cap="flat" cmpd="sng" w="28575">
            <a:solidFill>
              <a:srgbClr val="E06666"/>
            </a:solidFill>
            <a:prstDash val="solid"/>
            <a:round/>
            <a:headEnd len="med" w="med" type="triangle"/>
            <a:tailEnd len="med" w="med" type="triangle"/>
          </a:ln>
        </p:spPr>
      </p:cxnSp>
      <p:pic>
        <p:nvPicPr>
          <p:cNvPr id="161" name="Google Shape;161;p20"/>
          <p:cNvPicPr preferRelativeResize="0"/>
          <p:nvPr/>
        </p:nvPicPr>
        <p:blipFill>
          <a:blip r:embed="rId3">
            <a:alphaModFix/>
          </a:blip>
          <a:stretch>
            <a:fillRect/>
          </a:stretch>
        </p:blipFill>
        <p:spPr>
          <a:xfrm>
            <a:off x="6184550" y="1067538"/>
            <a:ext cx="574126" cy="836775"/>
          </a:xfrm>
          <a:prstGeom prst="rect">
            <a:avLst/>
          </a:prstGeom>
          <a:noFill/>
          <a:ln>
            <a:noFill/>
          </a:ln>
        </p:spPr>
      </p:pic>
      <p:pic>
        <p:nvPicPr>
          <p:cNvPr id="157" name="Google Shape;157;p20"/>
          <p:cNvPicPr preferRelativeResize="0"/>
          <p:nvPr/>
        </p:nvPicPr>
        <p:blipFill>
          <a:blip r:embed="rId3">
            <a:alphaModFix/>
          </a:blip>
          <a:stretch>
            <a:fillRect/>
          </a:stretch>
        </p:blipFill>
        <p:spPr>
          <a:xfrm>
            <a:off x="8314163" y="2567038"/>
            <a:ext cx="574126" cy="836775"/>
          </a:xfrm>
          <a:prstGeom prst="rect">
            <a:avLst/>
          </a:prstGeom>
          <a:noFill/>
          <a:ln>
            <a:noFill/>
          </a:ln>
        </p:spPr>
      </p:pic>
      <p:pic>
        <p:nvPicPr>
          <p:cNvPr id="156" name="Google Shape;156;p20"/>
          <p:cNvPicPr preferRelativeResize="0"/>
          <p:nvPr/>
        </p:nvPicPr>
        <p:blipFill>
          <a:blip r:embed="rId3">
            <a:alphaModFix/>
          </a:blip>
          <a:stretch>
            <a:fillRect/>
          </a:stretch>
        </p:blipFill>
        <p:spPr>
          <a:xfrm>
            <a:off x="6184550" y="4010138"/>
            <a:ext cx="574126" cy="836775"/>
          </a:xfrm>
          <a:prstGeom prst="rect">
            <a:avLst/>
          </a:prstGeom>
          <a:noFill/>
          <a:ln>
            <a:noFill/>
          </a:ln>
        </p:spPr>
      </p:pic>
      <p:sp>
        <p:nvSpPr>
          <p:cNvPr id="162" name="Google Shape;162;p20"/>
          <p:cNvSpPr txBox="1"/>
          <p:nvPr/>
        </p:nvSpPr>
        <p:spPr>
          <a:xfrm>
            <a:off x="311700" y="1067550"/>
            <a:ext cx="3915600" cy="3417300"/>
          </a:xfrm>
          <a:prstGeom prst="rect">
            <a:avLst/>
          </a:prstGeom>
          <a:noFill/>
          <a:ln>
            <a:noFill/>
          </a:ln>
        </p:spPr>
        <p:txBody>
          <a:bodyPr anchorCtr="0" anchor="t" bIns="91425" lIns="91425" spcFirstLastPara="1" rIns="91425" wrap="square" tIns="91425">
            <a:noAutofit/>
          </a:bodyPr>
          <a:lstStyle/>
          <a:p>
            <a:pPr indent="-342900" lvl="0" marL="457200" rtl="0">
              <a:lnSpc>
                <a:spcPct val="115000"/>
              </a:lnSpc>
              <a:spcBef>
                <a:spcPts val="0"/>
              </a:spcBef>
              <a:spcAft>
                <a:spcPts val="0"/>
              </a:spcAft>
              <a:buClr>
                <a:schemeClr val="accent2"/>
              </a:buClr>
              <a:buSzPts val="1800"/>
              <a:buChar char="●"/>
            </a:pPr>
            <a:r>
              <a:rPr lang="en" sz="1800">
                <a:solidFill>
                  <a:schemeClr val="accent2"/>
                </a:solidFill>
              </a:rPr>
              <a:t>What issues might we have?</a:t>
            </a:r>
            <a:endParaRPr sz="1800">
              <a:solidFill>
                <a:schemeClr val="accent2"/>
              </a:solidFill>
            </a:endParaRPr>
          </a:p>
          <a:p>
            <a:pPr indent="-342900" lvl="1" marL="914400" rtl="0">
              <a:lnSpc>
                <a:spcPct val="115000"/>
              </a:lnSpc>
              <a:spcBef>
                <a:spcPts val="0"/>
              </a:spcBef>
              <a:spcAft>
                <a:spcPts val="0"/>
              </a:spcAft>
              <a:buClr>
                <a:schemeClr val="accent2"/>
              </a:buClr>
              <a:buSzPts val="1800"/>
              <a:buChar char="○"/>
            </a:pPr>
            <a:r>
              <a:rPr lang="en" sz="1800">
                <a:solidFill>
                  <a:schemeClr val="accent2"/>
                </a:solidFill>
              </a:rPr>
              <a:t>How do we know the packets made it?</a:t>
            </a:r>
            <a:endParaRPr sz="1800">
              <a:solidFill>
                <a:schemeClr val="accent2"/>
              </a:solidFill>
            </a:endParaRPr>
          </a:p>
          <a:p>
            <a:pPr indent="-342900" lvl="2" marL="1371600" rtl="0">
              <a:lnSpc>
                <a:spcPct val="115000"/>
              </a:lnSpc>
              <a:spcBef>
                <a:spcPts val="0"/>
              </a:spcBef>
              <a:spcAft>
                <a:spcPts val="0"/>
              </a:spcAft>
              <a:buClr>
                <a:schemeClr val="accent2"/>
              </a:buClr>
              <a:buSzPts val="1800"/>
              <a:buChar char="■"/>
            </a:pPr>
            <a:r>
              <a:rPr lang="en" sz="1800">
                <a:solidFill>
                  <a:schemeClr val="accent2"/>
                </a:solidFill>
              </a:rPr>
              <a:t>Networking (TCP)</a:t>
            </a:r>
            <a:endParaRPr sz="1800">
              <a:solidFill>
                <a:schemeClr val="accent2"/>
              </a:solidFill>
            </a:endParaRPr>
          </a:p>
          <a:p>
            <a:pPr indent="-342900" lvl="1" marL="914400" rtl="0">
              <a:lnSpc>
                <a:spcPct val="115000"/>
              </a:lnSpc>
              <a:spcBef>
                <a:spcPts val="0"/>
              </a:spcBef>
              <a:spcAft>
                <a:spcPts val="0"/>
              </a:spcAft>
              <a:buClr>
                <a:schemeClr val="accent2"/>
              </a:buClr>
              <a:buSzPts val="1800"/>
              <a:buChar char="○"/>
            </a:pPr>
            <a:r>
              <a:rPr lang="en" sz="1800">
                <a:solidFill>
                  <a:schemeClr val="accent2"/>
                </a:solidFill>
              </a:rPr>
              <a:t>How do we know that the packet wasn’t intercepted and replaced?</a:t>
            </a:r>
            <a:endParaRPr sz="1800">
              <a:solidFill>
                <a:schemeClr val="accent2"/>
              </a:solidFill>
            </a:endParaRPr>
          </a:p>
          <a:p>
            <a:pPr indent="-342900" lvl="2" marL="1371600" rtl="0">
              <a:lnSpc>
                <a:spcPct val="115000"/>
              </a:lnSpc>
              <a:spcBef>
                <a:spcPts val="0"/>
              </a:spcBef>
              <a:spcAft>
                <a:spcPts val="0"/>
              </a:spcAft>
              <a:buClr>
                <a:schemeClr val="accent2"/>
              </a:buClr>
              <a:buSzPts val="1800"/>
              <a:buChar char="■"/>
            </a:pPr>
            <a:r>
              <a:rPr lang="en" sz="1800">
                <a:solidFill>
                  <a:schemeClr val="accent2"/>
                </a:solidFill>
              </a:rPr>
              <a:t>Encryption, Digital Signatures, etc.</a:t>
            </a:r>
            <a:endParaRPr sz="1800">
              <a:solidFill>
                <a:schemeClr val="accent2"/>
              </a:solidFill>
            </a:endParaRPr>
          </a:p>
          <a:p>
            <a:pPr indent="-342900" lvl="1" marL="914400" rtl="0">
              <a:lnSpc>
                <a:spcPct val="115000"/>
              </a:lnSpc>
              <a:spcBef>
                <a:spcPts val="0"/>
              </a:spcBef>
              <a:spcAft>
                <a:spcPts val="0"/>
              </a:spcAft>
              <a:buClr>
                <a:schemeClr val="accent2"/>
              </a:buClr>
              <a:buSzPts val="1800"/>
              <a:buChar char="○"/>
            </a:pPr>
            <a:r>
              <a:rPr lang="en" sz="1800">
                <a:solidFill>
                  <a:schemeClr val="accent2"/>
                </a:solidFill>
              </a:rPr>
              <a:t>How do we know that the other computers aren’t working against us?</a:t>
            </a:r>
            <a:endParaRPr sz="1800">
              <a:solidFill>
                <a:schemeClr val="accent2"/>
              </a:solidFill>
            </a:endParaRPr>
          </a:p>
        </p:txBody>
      </p:sp>
      <p:pic>
        <p:nvPicPr>
          <p:cNvPr id="159" name="Google Shape;159;p20"/>
          <p:cNvPicPr preferRelativeResize="0"/>
          <p:nvPr/>
        </p:nvPicPr>
        <p:blipFill>
          <a:blip r:embed="rId3">
            <a:alphaModFix/>
          </a:blip>
          <a:stretch>
            <a:fillRect/>
          </a:stretch>
        </p:blipFill>
        <p:spPr>
          <a:xfrm>
            <a:off x="4089713" y="2567050"/>
            <a:ext cx="574126" cy="836775"/>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62">
                                            <p:txEl>
                                              <p:pRg end="0" st="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62">
                                            <p:txEl>
                                              <p:pRg end="1" st="1"/>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62">
                                            <p:txEl>
                                              <p:pRg end="2" st="2"/>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62">
                                            <p:txEl>
                                              <p:pRg end="3" st="3"/>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62">
                                            <p:txEl>
                                              <p:pRg end="4" st="4"/>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62">
                                            <p:txEl>
                                              <p:pRg end="5" st="5"/>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66" name="Shape 166"/>
        <p:cNvGrpSpPr/>
        <p:nvPr/>
      </p:nvGrpSpPr>
      <p:grpSpPr>
        <a:xfrm>
          <a:off x="0" y="0"/>
          <a:ext cx="0" cy="0"/>
          <a:chOff x="0" y="0"/>
          <a:chExt cx="0" cy="0"/>
        </a:xfrm>
      </p:grpSpPr>
      <p:sp>
        <p:nvSpPr>
          <p:cNvPr id="167" name="Google Shape;167;p21"/>
          <p:cNvSpPr txBox="1"/>
          <p:nvPr>
            <p:ph type="title"/>
          </p:nvPr>
        </p:nvSpPr>
        <p:spPr>
          <a:xfrm>
            <a:off x="311700" y="2150850"/>
            <a:ext cx="8520600" cy="8418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r>
              <a:rPr lang="en"/>
              <a:t>Proof of Work</a:t>
            </a:r>
            <a:endParaRPr/>
          </a:p>
        </p:txBody>
      </p:sp>
    </p:spTree>
  </p:cSld>
  <p:clrMapOvr>
    <a:masterClrMapping/>
  </p:clrMapOvr>
</p:sld>
</file>

<file path=ppt/theme/theme1.xml><?xml version="1.0" encoding="utf-8"?>
<a:theme xmlns:a="http://schemas.openxmlformats.org/drawingml/2006/main" xmlns:r="http://schemas.openxmlformats.org/officeDocument/2006/relationships" name="Simple Dark">
  <a:themeElements>
    <a:clrScheme name="Simple Dark">
      <a:dk1>
        <a:srgbClr val="FFFFFF"/>
      </a:dk1>
      <a:lt1>
        <a:srgbClr val="212121"/>
      </a:lt1>
      <a:dk2>
        <a:srgbClr val="303030"/>
      </a:dk2>
      <a:lt2>
        <a:srgbClr val="ADADAD"/>
      </a:lt2>
      <a:accent1>
        <a:srgbClr val="009688"/>
      </a:accent1>
      <a:accent2>
        <a:srgbClr val="EEEEEE"/>
      </a:accent2>
      <a:accent3>
        <a:srgbClr val="78909C"/>
      </a:accent3>
      <a:accent4>
        <a:srgbClr val="FFAB40"/>
      </a:accent4>
      <a:accent5>
        <a:srgbClr val="4DD0E1"/>
      </a:accent5>
      <a:accent6>
        <a:srgbClr val="EEFF41"/>
      </a:accent6>
      <a:hlink>
        <a:srgbClr val="4DD0E1"/>
      </a:hlink>
      <a:folHlink>
        <a:srgbClr val="4DD0E1"/>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